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32"/>
  </p:notesMasterIdLst>
  <p:handoutMasterIdLst>
    <p:handoutMasterId r:id="rId33"/>
  </p:handoutMasterIdLst>
  <p:sldIdLst>
    <p:sldId id="321" r:id="rId2"/>
    <p:sldId id="307" r:id="rId3"/>
    <p:sldId id="320" r:id="rId4"/>
    <p:sldId id="300" r:id="rId5"/>
    <p:sldId id="286" r:id="rId6"/>
    <p:sldId id="302" r:id="rId7"/>
    <p:sldId id="306" r:id="rId8"/>
    <p:sldId id="330" r:id="rId9"/>
    <p:sldId id="331" r:id="rId10"/>
    <p:sldId id="326" r:id="rId11"/>
    <p:sldId id="303" r:id="rId12"/>
    <p:sldId id="304" r:id="rId13"/>
    <p:sldId id="298" r:id="rId14"/>
    <p:sldId id="329" r:id="rId15"/>
    <p:sldId id="308" r:id="rId16"/>
    <p:sldId id="299" r:id="rId17"/>
    <p:sldId id="311" r:id="rId18"/>
    <p:sldId id="312" r:id="rId19"/>
    <p:sldId id="313" r:id="rId20"/>
    <p:sldId id="317" r:id="rId21"/>
    <p:sldId id="332" r:id="rId22"/>
    <p:sldId id="314" r:id="rId23"/>
    <p:sldId id="297" r:id="rId24"/>
    <p:sldId id="318" r:id="rId25"/>
    <p:sldId id="333" r:id="rId26"/>
    <p:sldId id="336" r:id="rId27"/>
    <p:sldId id="334" r:id="rId28"/>
    <p:sldId id="335" r:id="rId29"/>
    <p:sldId id="328" r:id="rId30"/>
    <p:sldId id="294" r:id="rId3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91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na Berkouwer" initials="SB" lastIdx="4" clrIdx="0">
    <p:extLst>
      <p:ext uri="{19B8F6BF-5375-455C-9EA6-DF929625EA0E}">
        <p15:presenceInfo xmlns:p15="http://schemas.microsoft.com/office/powerpoint/2012/main" userId="27b77fac6546eb7c" providerId="Windows Live"/>
      </p:ext>
    </p:extLst>
  </p:cmAuthor>
  <p:cmAuthor id="2" name="Berkouwer, Susanna B" initials="BSB" lastIdx="1" clrIdx="1">
    <p:extLst>
      <p:ext uri="{19B8F6BF-5375-455C-9EA6-DF929625EA0E}">
        <p15:presenceInfo xmlns:p15="http://schemas.microsoft.com/office/powerpoint/2012/main" userId="S::sberkou@upenn.edu::e2c31b67-6b0e-4d48-b450-e24b635e1b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C77"/>
    <a:srgbClr val="001742"/>
    <a:srgbClr val="905191"/>
    <a:srgbClr val="DF524E"/>
    <a:srgbClr val="F3753A"/>
    <a:srgbClr val="0E76BC"/>
    <a:srgbClr val="5EB346"/>
    <a:srgbClr val="0070C0"/>
    <a:srgbClr val="BFD0DF"/>
    <a:srgbClr val="981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6" autoAdjust="0"/>
    <p:restoredTop sz="96327" autoAdjust="0"/>
  </p:normalViewPr>
  <p:slideViewPr>
    <p:cSldViewPr>
      <p:cViewPr>
        <p:scale>
          <a:sx n="100" d="100"/>
          <a:sy n="100" d="100"/>
        </p:scale>
        <p:origin x="996" y="312"/>
      </p:cViewPr>
      <p:guideLst>
        <p:guide orient="horz" pos="2160"/>
        <p:guide pos="912"/>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94" d="100"/>
          <a:sy n="94" d="100"/>
        </p:scale>
        <p:origin x="-1770"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372" cy="464184"/>
          </a:xfrm>
          <a:prstGeom prst="rect">
            <a:avLst/>
          </a:prstGeom>
        </p:spPr>
        <p:txBody>
          <a:bodyPr vert="horz" lIns="91650" tIns="45825" rIns="91650" bIns="45825" rtlCol="0"/>
          <a:lstStyle>
            <a:lvl1pPr algn="l">
              <a:defRPr sz="1200"/>
            </a:lvl1pPr>
          </a:lstStyle>
          <a:p>
            <a:endParaRPr lang="en-US"/>
          </a:p>
        </p:txBody>
      </p:sp>
      <p:sp>
        <p:nvSpPr>
          <p:cNvPr id="3" name="Date Placeholder 2"/>
          <p:cNvSpPr>
            <a:spLocks noGrp="1"/>
          </p:cNvSpPr>
          <p:nvPr>
            <p:ph type="dt" sz="quarter" idx="1"/>
          </p:nvPr>
        </p:nvSpPr>
        <p:spPr>
          <a:xfrm>
            <a:off x="3970436" y="0"/>
            <a:ext cx="3038372" cy="464184"/>
          </a:xfrm>
          <a:prstGeom prst="rect">
            <a:avLst/>
          </a:prstGeom>
        </p:spPr>
        <p:txBody>
          <a:bodyPr vert="horz" lIns="91650" tIns="45825" rIns="91650" bIns="45825" rtlCol="0"/>
          <a:lstStyle>
            <a:lvl1pPr algn="r">
              <a:defRPr sz="1200"/>
            </a:lvl1pPr>
          </a:lstStyle>
          <a:p>
            <a:fld id="{C604CD14-512E-4ED5-BC62-E538007162F6}" type="datetimeFigureOut">
              <a:rPr lang="en-US" smtClean="0"/>
              <a:t>8/8/2023</a:t>
            </a:fld>
            <a:endParaRPr lang="en-US"/>
          </a:p>
        </p:txBody>
      </p:sp>
      <p:sp>
        <p:nvSpPr>
          <p:cNvPr id="4" name="Footer Placeholder 3"/>
          <p:cNvSpPr>
            <a:spLocks noGrp="1"/>
          </p:cNvSpPr>
          <p:nvPr>
            <p:ph type="ftr" sz="quarter" idx="2"/>
          </p:nvPr>
        </p:nvSpPr>
        <p:spPr>
          <a:xfrm>
            <a:off x="0" y="8830627"/>
            <a:ext cx="3038372" cy="464184"/>
          </a:xfrm>
          <a:prstGeom prst="rect">
            <a:avLst/>
          </a:prstGeom>
        </p:spPr>
        <p:txBody>
          <a:bodyPr vert="horz" lIns="91650" tIns="45825" rIns="91650" bIns="45825" rtlCol="0" anchor="b"/>
          <a:lstStyle>
            <a:lvl1pPr algn="l">
              <a:defRPr sz="1200"/>
            </a:lvl1pPr>
          </a:lstStyle>
          <a:p>
            <a:endParaRPr lang="en-US"/>
          </a:p>
        </p:txBody>
      </p:sp>
      <p:sp>
        <p:nvSpPr>
          <p:cNvPr id="5" name="Slide Number Placeholder 4"/>
          <p:cNvSpPr>
            <a:spLocks noGrp="1"/>
          </p:cNvSpPr>
          <p:nvPr>
            <p:ph type="sldNum" sz="quarter" idx="3"/>
          </p:nvPr>
        </p:nvSpPr>
        <p:spPr>
          <a:xfrm>
            <a:off x="3970436" y="8830627"/>
            <a:ext cx="3038372" cy="464184"/>
          </a:xfrm>
          <a:prstGeom prst="rect">
            <a:avLst/>
          </a:prstGeom>
        </p:spPr>
        <p:txBody>
          <a:bodyPr vert="horz" lIns="91650" tIns="45825" rIns="91650" bIns="45825" rtlCol="0" anchor="b"/>
          <a:lstStyle>
            <a:lvl1pPr algn="r">
              <a:defRPr sz="1200"/>
            </a:lvl1pPr>
          </a:lstStyle>
          <a:p>
            <a:fld id="{20639290-6861-4206-AFE3-4D55B2340891}" type="slidenum">
              <a:rPr lang="en-US" smtClean="0"/>
              <a:t>‹#›</a:t>
            </a:fld>
            <a:endParaRPr lang="en-US"/>
          </a:p>
        </p:txBody>
      </p:sp>
    </p:spTree>
    <p:extLst>
      <p:ext uri="{BB962C8B-B14F-4D97-AF65-F5344CB8AC3E}">
        <p14:creationId xmlns:p14="http://schemas.microsoft.com/office/powerpoint/2010/main" val="27366052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2" tIns="46586" rIns="93172" bIns="46586"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3172" tIns="46586" rIns="93172" bIns="46586" rtlCol="0"/>
          <a:lstStyle>
            <a:lvl1pPr algn="r">
              <a:defRPr sz="1200"/>
            </a:lvl1pPr>
          </a:lstStyle>
          <a:p>
            <a:fld id="{F596556E-D92C-4943-8DC9-CB9A7CAB1341}" type="datetimeFigureOut">
              <a:rPr lang="en-US" smtClean="0"/>
              <a:t>8/8/2023</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72" tIns="46586" rIns="93172"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200"/>
            </a:lvl1pPr>
          </a:lstStyle>
          <a:p>
            <a:fld id="{068ADE0E-12BD-4DC4-8CFC-B74AF52C7FBB}" type="slidenum">
              <a:rPr lang="en-US" smtClean="0"/>
              <a:t>‹#›</a:t>
            </a:fld>
            <a:endParaRPr lang="en-US"/>
          </a:p>
        </p:txBody>
      </p:sp>
    </p:spTree>
    <p:extLst>
      <p:ext uri="{BB962C8B-B14F-4D97-AF65-F5344CB8AC3E}">
        <p14:creationId xmlns:p14="http://schemas.microsoft.com/office/powerpoint/2010/main" val="14459543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ck Cover">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002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2033900"/>
            <a:ext cx="7772400" cy="1538242"/>
          </a:xfrm>
        </p:spPr>
        <p:txBody>
          <a:bodyPr anchor="t">
            <a:noAutofit/>
          </a:bodyPr>
          <a:lstStyle>
            <a:lvl1pPr algn="ctr">
              <a:lnSpc>
                <a:spcPct val="100000"/>
              </a:lnSpc>
              <a:defRPr sz="4800" b="0" cap="all"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85800" y="3886200"/>
            <a:ext cx="7772400" cy="1316052"/>
          </a:xfrm>
        </p:spPr>
        <p:txBody>
          <a:bodyPr anchor="t" anchorCtr="0"/>
          <a:lstStyle>
            <a:lvl1pPr marL="0" indent="0" algn="ctr">
              <a:lnSpc>
                <a:spcPct val="100000"/>
              </a:lnSpc>
              <a:spcBef>
                <a:spcPts val="0"/>
              </a:spcBef>
              <a:spcAft>
                <a:spcPts val="0"/>
              </a:spcAft>
              <a:buNone/>
              <a:defRPr sz="2400" b="0" i="1" baseline="0">
                <a:solidFill>
                  <a:schemeClr val="tx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38205" y="5519650"/>
            <a:ext cx="3267588" cy="916992"/>
          </a:xfrm>
          <a:prstGeom prst="rect">
            <a:avLst/>
          </a:prstGeom>
        </p:spPr>
      </p:pic>
    </p:spTree>
    <p:extLst>
      <p:ext uri="{BB962C8B-B14F-4D97-AF65-F5344CB8AC3E}">
        <p14:creationId xmlns:p14="http://schemas.microsoft.com/office/powerpoint/2010/main" val="3920264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002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2286000"/>
            <a:ext cx="7772400" cy="1362075"/>
          </a:xfrm>
        </p:spPr>
        <p:txBody>
          <a:bodyPr anchor="t">
            <a:noAutofit/>
          </a:bodyPr>
          <a:lstStyle>
            <a:lvl1pPr algn="l">
              <a:lnSpc>
                <a:spcPct val="100000"/>
              </a:lnSpc>
              <a:defRPr sz="4800" b="0" cap="all"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85799" y="3962400"/>
            <a:ext cx="7772400" cy="914400"/>
          </a:xfrm>
        </p:spPr>
        <p:txBody>
          <a:bodyPr anchor="t" anchorCtr="0"/>
          <a:lstStyle>
            <a:lvl1pPr marL="0" indent="0">
              <a:lnSpc>
                <a:spcPct val="125000"/>
              </a:lnSpc>
              <a:spcBef>
                <a:spcPts val="0"/>
              </a:spcBef>
              <a:spcAft>
                <a:spcPts val="0"/>
              </a:spcAft>
              <a:buNone/>
              <a:defRPr sz="2400" b="0" i="0" baseline="0">
                <a:solidFill>
                  <a:schemeClr val="tx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86573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mphasis 1">
    <p:spTree>
      <p:nvGrpSpPr>
        <p:cNvPr id="1" name=""/>
        <p:cNvGrpSpPr/>
        <p:nvPr/>
      </p:nvGrpSpPr>
      <p:grpSpPr>
        <a:xfrm>
          <a:off x="0" y="0"/>
          <a:ext cx="0" cy="0"/>
          <a:chOff x="0" y="0"/>
          <a:chExt cx="0" cy="0"/>
        </a:xfrm>
      </p:grpSpPr>
      <p:sp>
        <p:nvSpPr>
          <p:cNvPr id="23" name="Rectangle 22"/>
          <p:cNvSpPr/>
          <p:nvPr userDrawn="1"/>
        </p:nvSpPr>
        <p:spPr>
          <a:xfrm>
            <a:off x="0" y="0"/>
            <a:ext cx="9144000" cy="6858000"/>
          </a:xfrm>
          <a:prstGeom prst="rect">
            <a:avLst/>
          </a:prstGeom>
          <a:solidFill>
            <a:srgbClr val="002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572000" y="6536694"/>
            <a:ext cx="4572000" cy="321306"/>
          </a:xfrm>
          <a:prstGeom prst="rect">
            <a:avLst/>
          </a:prstGeom>
          <a:solidFill>
            <a:srgbClr val="981E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
        <p:nvSpPr>
          <p:cNvPr id="19" name="Content Placeholder 18"/>
          <p:cNvSpPr>
            <a:spLocks noGrp="1"/>
          </p:cNvSpPr>
          <p:nvPr>
            <p:ph sz="quarter" idx="13"/>
          </p:nvPr>
        </p:nvSpPr>
        <p:spPr>
          <a:xfrm>
            <a:off x="685800" y="2286000"/>
            <a:ext cx="7772400" cy="3429000"/>
          </a:xfrm>
        </p:spPr>
        <p:txBody>
          <a:bodyPr/>
          <a:lstStyle>
            <a:lvl1pPr marL="0" indent="0">
              <a:lnSpc>
                <a:spcPct val="125000"/>
              </a:lnSpc>
              <a:spcBef>
                <a:spcPts val="1200"/>
              </a:spcBef>
              <a:spcAft>
                <a:spcPts val="200"/>
              </a:spcAft>
              <a:buFontTx/>
              <a:buNone/>
              <a:defRPr sz="2000" b="0" baseline="0">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685800" y="762000"/>
            <a:ext cx="7772400" cy="762000"/>
          </a:xfrm>
        </p:spPr>
        <p:txBody>
          <a:bodyPr>
            <a:normAutofit/>
          </a:bodyPr>
          <a:lstStyle>
            <a:lvl1pPr>
              <a:defRPr sz="2600" baseline="0">
                <a:solidFill>
                  <a:schemeClr val="bg1"/>
                </a:solidFill>
              </a:defRPr>
            </a:lvl1pPr>
          </a:lstStyle>
          <a:p>
            <a:r>
              <a:rPr lang="en-US" dirty="0"/>
              <a:t>Click to edit Master title style</a:t>
            </a:r>
          </a:p>
        </p:txBody>
      </p:sp>
      <p:cxnSp>
        <p:nvCxnSpPr>
          <p:cNvPr id="12" name="Straight Connector 11"/>
          <p:cNvCxnSpPr/>
          <p:nvPr/>
        </p:nvCxnSpPr>
        <p:spPr>
          <a:xfrm>
            <a:off x="685800" y="609600"/>
            <a:ext cx="777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5800" y="609600"/>
            <a:ext cx="777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Footer Placeholder 4"/>
          <p:cNvSpPr>
            <a:spLocks noGrp="1"/>
          </p:cNvSpPr>
          <p:nvPr>
            <p:ph type="ftr" sz="quarter" idx="3"/>
          </p:nvPr>
        </p:nvSpPr>
        <p:spPr>
          <a:xfrm>
            <a:off x="4724400" y="6536695"/>
            <a:ext cx="3429000" cy="291457"/>
          </a:xfrm>
          <a:prstGeom prst="rect">
            <a:avLst/>
          </a:prstGeom>
        </p:spPr>
        <p:txBody>
          <a:bodyPr vert="horz" lIns="0" tIns="0" rIns="0" bIns="0" rtlCol="0" anchor="ctr"/>
          <a:lstStyle>
            <a:lvl1pPr algn="l">
              <a:defRPr sz="1200" b="1">
                <a:solidFill>
                  <a:schemeClr val="bg1"/>
                </a:solidFill>
                <a:latin typeface="Arial" pitchFamily="34" charset="0"/>
                <a:cs typeface="Arial" pitchFamily="34" charset="0"/>
              </a:defRPr>
            </a:lvl1pPr>
          </a:lstStyle>
          <a:p>
            <a:r>
              <a:rPr lang="en-US" dirty="0"/>
              <a:t>Data Visualization &amp; Latex</a:t>
            </a:r>
          </a:p>
        </p:txBody>
      </p:sp>
      <p:sp>
        <p:nvSpPr>
          <p:cNvPr id="22" name="Slide Number Placeholder 5"/>
          <p:cNvSpPr>
            <a:spLocks noGrp="1"/>
          </p:cNvSpPr>
          <p:nvPr>
            <p:ph type="sldNum" sz="quarter" idx="4"/>
          </p:nvPr>
        </p:nvSpPr>
        <p:spPr>
          <a:xfrm>
            <a:off x="8305800" y="6536695"/>
            <a:ext cx="768604" cy="291457"/>
          </a:xfrm>
          <a:prstGeom prst="rect">
            <a:avLst/>
          </a:prstGeom>
        </p:spPr>
        <p:txBody>
          <a:bodyPr vert="horz" lIns="0" tIns="45720" rIns="228600" bIns="45720" rtlCol="0" anchor="ctr"/>
          <a:lstStyle>
            <a:lvl1pPr algn="r">
              <a:tabLst>
                <a:tab pos="741363" algn="r"/>
              </a:tabLst>
              <a:defRPr sz="1200" b="1">
                <a:solidFill>
                  <a:schemeClr val="bg1"/>
                </a:solidFill>
                <a:latin typeface="Helvetica" pitchFamily="34" charset="0"/>
                <a:cs typeface="Helvetica" pitchFamily="34" charset="0"/>
              </a:defRPr>
            </a:lvl1pPr>
          </a:lstStyle>
          <a:p>
            <a:pPr defTabSz="1149350">
              <a:tabLst/>
            </a:pPr>
            <a:fld id="{0499C290-51E0-41BB-9934-58A3D372F678}" type="slidenum">
              <a:rPr lang="en-US" smtClean="0"/>
              <a:pPr defTabSz="1149350">
                <a:tabLst/>
              </a:pPr>
              <a:t>‹#›</a:t>
            </a:fld>
            <a:endParaRPr lang="en-US"/>
          </a:p>
        </p:txBody>
      </p:sp>
      <p:sp>
        <p:nvSpPr>
          <p:cNvPr id="14" name="Rectangle 13"/>
          <p:cNvSpPr/>
          <p:nvPr/>
        </p:nvSpPr>
        <p:spPr>
          <a:xfrm>
            <a:off x="0" y="6536695"/>
            <a:ext cx="4572000" cy="321305"/>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
        <p:nvSpPr>
          <p:cNvPr id="16" name="TextBox 15"/>
          <p:cNvSpPr txBox="1"/>
          <p:nvPr/>
        </p:nvSpPr>
        <p:spPr>
          <a:xfrm>
            <a:off x="0" y="6566542"/>
            <a:ext cx="4572000" cy="261610"/>
          </a:xfrm>
          <a:prstGeom prst="rect">
            <a:avLst/>
          </a:prstGeom>
          <a:noFill/>
        </p:spPr>
        <p:txBody>
          <a:bodyPr wrap="square" rtlCol="0">
            <a:spAutoFit/>
          </a:bodyPr>
          <a:lstStyle/>
          <a:p>
            <a:pPr algn="ctr"/>
            <a:r>
              <a:rPr lang="en-US" sz="1100" b="1" spc="100" baseline="0" dirty="0">
                <a:solidFill>
                  <a:schemeClr val="bg1">
                    <a:lumMod val="75000"/>
                  </a:schemeClr>
                </a:solidFill>
                <a:latin typeface="Garamond" pitchFamily="18" charset="0"/>
              </a:rPr>
              <a:t>KNOWLEDGE FOR ACTION</a:t>
            </a:r>
          </a:p>
        </p:txBody>
      </p:sp>
      <p:cxnSp>
        <p:nvCxnSpPr>
          <p:cNvPr id="11" name="Straight Connector 10"/>
          <p:cNvCxnSpPr/>
          <p:nvPr userDrawn="1"/>
        </p:nvCxnSpPr>
        <p:spPr>
          <a:xfrm>
            <a:off x="685800" y="609600"/>
            <a:ext cx="777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userDrawn="1"/>
        </p:nvSpPr>
        <p:spPr>
          <a:xfrm>
            <a:off x="0" y="6536695"/>
            <a:ext cx="4572000" cy="321305"/>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Tree>
    <p:extLst>
      <p:ext uri="{BB962C8B-B14F-4D97-AF65-F5344CB8AC3E}">
        <p14:creationId xmlns:p14="http://schemas.microsoft.com/office/powerpoint/2010/main" val="740165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600" b="1"/>
            </a:lvl1pPr>
          </a:lstStyle>
          <a:p>
            <a:r>
              <a:rPr lang="en-US" dirty="0"/>
              <a:t>Click to edit Master title style</a:t>
            </a:r>
          </a:p>
        </p:txBody>
      </p:sp>
      <p:sp>
        <p:nvSpPr>
          <p:cNvPr id="7" name="Footer Placeholder 4"/>
          <p:cNvSpPr>
            <a:spLocks noGrp="1"/>
          </p:cNvSpPr>
          <p:nvPr>
            <p:ph type="ftr" sz="quarter" idx="3"/>
          </p:nvPr>
        </p:nvSpPr>
        <p:spPr>
          <a:xfrm>
            <a:off x="4724400" y="6536695"/>
            <a:ext cx="3429000" cy="291457"/>
          </a:xfrm>
          <a:prstGeom prst="rect">
            <a:avLst/>
          </a:prstGeom>
        </p:spPr>
        <p:txBody>
          <a:bodyPr vert="horz" lIns="0" tIns="0" rIns="0" bIns="0" rtlCol="0" anchor="ctr"/>
          <a:lstStyle>
            <a:lvl1pPr algn="l">
              <a:defRPr sz="1200" b="1">
                <a:solidFill>
                  <a:schemeClr val="bg1"/>
                </a:solidFill>
                <a:latin typeface="Arial" pitchFamily="34" charset="0"/>
                <a:cs typeface="Arial" pitchFamily="34" charset="0"/>
              </a:defRPr>
            </a:lvl1pPr>
          </a:lstStyle>
          <a:p>
            <a:r>
              <a:rPr lang="en-US" dirty="0"/>
              <a:t>Name of Presentation</a:t>
            </a:r>
          </a:p>
        </p:txBody>
      </p:sp>
      <p:sp>
        <p:nvSpPr>
          <p:cNvPr id="8" name="Slide Number Placeholder 5"/>
          <p:cNvSpPr>
            <a:spLocks noGrp="1"/>
          </p:cNvSpPr>
          <p:nvPr>
            <p:ph type="sldNum" sz="quarter" idx="4"/>
          </p:nvPr>
        </p:nvSpPr>
        <p:spPr>
          <a:xfrm>
            <a:off x="8305800" y="6536695"/>
            <a:ext cx="768604" cy="291457"/>
          </a:xfrm>
          <a:prstGeom prst="rect">
            <a:avLst/>
          </a:prstGeom>
        </p:spPr>
        <p:txBody>
          <a:bodyPr vert="horz" lIns="0" tIns="45720" rIns="228600" bIns="45720" rtlCol="0" anchor="ctr"/>
          <a:lstStyle>
            <a:lvl1pPr algn="r">
              <a:tabLst>
                <a:tab pos="741363" algn="r"/>
              </a:tabLst>
              <a:defRPr sz="1200" b="1">
                <a:solidFill>
                  <a:schemeClr val="bg1"/>
                </a:solidFill>
                <a:latin typeface="Helvetica" pitchFamily="34" charset="0"/>
                <a:cs typeface="Helvetica" pitchFamily="34" charset="0"/>
              </a:defRPr>
            </a:lvl1pPr>
          </a:lstStyle>
          <a:p>
            <a:pPr defTabSz="1149350">
              <a:tabLst/>
            </a:pPr>
            <a:fld id="{0499C290-51E0-41BB-9934-58A3D372F678}" type="slidenum">
              <a:rPr lang="en-US" smtClean="0"/>
              <a:pPr defTabSz="1149350">
                <a:tabLst/>
              </a:pPr>
              <a:t>‹#›</a:t>
            </a:fld>
            <a:endParaRPr lang="en-US"/>
          </a:p>
        </p:txBody>
      </p:sp>
      <p:sp>
        <p:nvSpPr>
          <p:cNvPr id="6" name="Content Placeholder 6"/>
          <p:cNvSpPr>
            <a:spLocks noGrp="1"/>
          </p:cNvSpPr>
          <p:nvPr>
            <p:ph sz="quarter" idx="13"/>
          </p:nvPr>
        </p:nvSpPr>
        <p:spPr>
          <a:xfrm>
            <a:off x="685800" y="2286000"/>
            <a:ext cx="7772400" cy="3429000"/>
          </a:xfrm>
        </p:spPr>
        <p:txBody>
          <a:bodyPr/>
          <a:lstStyle>
            <a:lvl1pPr>
              <a:lnSpc>
                <a:spcPct val="125000"/>
              </a:lnSpc>
              <a:spcBef>
                <a:spcPts val="600"/>
              </a:spcBef>
              <a:spcAft>
                <a:spcPts val="200"/>
              </a:spcAft>
              <a:defRPr sz="2000" b="0">
                <a:solidFill>
                  <a:schemeClr val="tx2">
                    <a:lumMod val="75000"/>
                  </a:schemeClr>
                </a:solidFill>
              </a:defRPr>
            </a:lvl1pPr>
            <a:lvl2pPr>
              <a:lnSpc>
                <a:spcPct val="114000"/>
              </a:lnSpc>
              <a:spcBef>
                <a:spcPts val="200"/>
              </a:spcBef>
              <a:spcAft>
                <a:spcPts val="0"/>
              </a:spcAft>
              <a:defRPr sz="2000" b="0">
                <a:solidFill>
                  <a:srgbClr val="0070C0"/>
                </a:solidFill>
              </a:defRPr>
            </a:lvl2pPr>
            <a:lvl3pPr>
              <a:lnSpc>
                <a:spcPct val="114000"/>
              </a:lnSpc>
              <a:spcBef>
                <a:spcPts val="200"/>
              </a:spcBef>
              <a:spcAft>
                <a:spcPts val="0"/>
              </a:spcAft>
              <a:defRPr sz="2000" b="0">
                <a:solidFill>
                  <a:schemeClr val="bg1">
                    <a:lumMod val="50000"/>
                  </a:schemeClr>
                </a:solidFill>
              </a:defRPr>
            </a:lvl3pPr>
            <a:lvl4pPr>
              <a:lnSpc>
                <a:spcPct val="114000"/>
              </a:lnSpc>
              <a:spcBef>
                <a:spcPts val="200"/>
              </a:spcBef>
              <a:spcAft>
                <a:spcPts val="0"/>
              </a:spcAft>
              <a:defRPr sz="2000" b="0">
                <a:solidFill>
                  <a:schemeClr val="bg1">
                    <a:lumMod val="50000"/>
                  </a:schemeClr>
                </a:solidFill>
              </a:defRPr>
            </a:lvl4pPr>
            <a:lvl5pPr>
              <a:lnSpc>
                <a:spcPct val="114000"/>
              </a:lnSpc>
              <a:spcBef>
                <a:spcPts val="200"/>
              </a:spcBef>
              <a:spcAft>
                <a:spcPts val="0"/>
              </a:spcAft>
              <a:defRPr sz="2000" b="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129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3" name="Rectangle 2"/>
          <p:cNvSpPr/>
          <p:nvPr userDrawn="1"/>
        </p:nvSpPr>
        <p:spPr>
          <a:xfrm>
            <a:off x="0" y="0"/>
            <a:ext cx="9144000" cy="6477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304800"/>
            <a:ext cx="7772400" cy="457200"/>
          </a:xfrm>
        </p:spPr>
        <p:txBody>
          <a:bodyPr/>
          <a:lstStyle>
            <a:lvl1pPr>
              <a:defRPr sz="2000" cap="all" baseline="0">
                <a:solidFill>
                  <a:schemeClr val="tx1"/>
                </a:solidFill>
              </a:defRPr>
            </a:lvl1pPr>
          </a:lstStyle>
          <a:p>
            <a:r>
              <a:rPr lang="en-US" dirty="0"/>
              <a:t>Click to edit Master title style</a:t>
            </a:r>
          </a:p>
        </p:txBody>
      </p:sp>
      <p:sp>
        <p:nvSpPr>
          <p:cNvPr id="4" name="Footer Placeholder 3"/>
          <p:cNvSpPr>
            <a:spLocks noGrp="1"/>
          </p:cNvSpPr>
          <p:nvPr>
            <p:ph type="ftr" sz="quarter" idx="11"/>
          </p:nvPr>
        </p:nvSpPr>
        <p:spPr/>
        <p:txBody>
          <a:bodyPr lIns="0" tIns="0" rIns="0" bIns="0"/>
          <a:lstStyle>
            <a:lvl1pPr>
              <a:defRPr>
                <a:latin typeface="Arial" pitchFamily="34" charset="0"/>
                <a:cs typeface="Arial" pitchFamily="34" charset="0"/>
              </a:defRPr>
            </a:lvl1pPr>
          </a:lstStyle>
          <a:p>
            <a:r>
              <a:rPr lang="en-US" dirty="0"/>
              <a:t>Name of Presentation</a:t>
            </a:r>
          </a:p>
        </p:txBody>
      </p:sp>
      <p:sp>
        <p:nvSpPr>
          <p:cNvPr id="5" name="Slide Number Placeholder 4"/>
          <p:cNvSpPr>
            <a:spLocks noGrp="1"/>
          </p:cNvSpPr>
          <p:nvPr>
            <p:ph type="sldNum" sz="quarter" idx="12"/>
          </p:nvPr>
        </p:nvSpPr>
        <p:spPr/>
        <p:txBody>
          <a:bodyPr tIns="0" rIns="228600" bIns="0"/>
          <a:lstStyle>
            <a:lvl1pPr algn="r">
              <a:defRPr/>
            </a:lvl1pPr>
          </a:lstStyle>
          <a:p>
            <a:pPr defTabSz="1149350">
              <a:tabLst/>
            </a:pPr>
            <a:fld id="{0499C290-51E0-41BB-9934-58A3D372F678}" type="slidenum">
              <a:rPr lang="en-US" smtClean="0"/>
              <a:pPr defTabSz="1149350">
                <a:tabLst/>
              </a:pPr>
              <a:t>‹#›</a:t>
            </a:fld>
            <a:endParaRPr lang="en-US"/>
          </a:p>
        </p:txBody>
      </p:sp>
      <p:sp>
        <p:nvSpPr>
          <p:cNvPr id="7" name="Content Placeholder 6"/>
          <p:cNvSpPr>
            <a:spLocks noGrp="1"/>
          </p:cNvSpPr>
          <p:nvPr>
            <p:ph sz="quarter" idx="13"/>
          </p:nvPr>
        </p:nvSpPr>
        <p:spPr>
          <a:xfrm>
            <a:off x="685800" y="1219200"/>
            <a:ext cx="7772400" cy="4953000"/>
          </a:xfrm>
        </p:spPr>
        <p:txBody>
          <a:bodyPr/>
          <a:lstStyle>
            <a:lvl1pPr>
              <a:lnSpc>
                <a:spcPct val="125000"/>
              </a:lnSpc>
              <a:spcBef>
                <a:spcPts val="1200"/>
              </a:spcBef>
              <a:spcAft>
                <a:spcPts val="200"/>
              </a:spcAft>
              <a:defRPr sz="2000" b="0">
                <a:solidFill>
                  <a:schemeClr val="tx2">
                    <a:lumMod val="75000"/>
                  </a:schemeClr>
                </a:solidFill>
              </a:defRPr>
            </a:lvl1pPr>
            <a:lvl2pPr>
              <a:lnSpc>
                <a:spcPct val="114000"/>
              </a:lnSpc>
              <a:spcBef>
                <a:spcPts val="200"/>
              </a:spcBef>
              <a:spcAft>
                <a:spcPts val="0"/>
              </a:spcAft>
              <a:defRPr sz="2000" b="0">
                <a:solidFill>
                  <a:srgbClr val="0070C0"/>
                </a:solidFill>
              </a:defRPr>
            </a:lvl2pPr>
            <a:lvl3pPr>
              <a:lnSpc>
                <a:spcPct val="114000"/>
              </a:lnSpc>
              <a:spcBef>
                <a:spcPts val="200"/>
              </a:spcBef>
              <a:spcAft>
                <a:spcPts val="0"/>
              </a:spcAft>
              <a:defRPr sz="2000" b="0">
                <a:solidFill>
                  <a:schemeClr val="bg1">
                    <a:lumMod val="50000"/>
                  </a:schemeClr>
                </a:solidFill>
              </a:defRPr>
            </a:lvl3pPr>
            <a:lvl4pPr>
              <a:lnSpc>
                <a:spcPct val="114000"/>
              </a:lnSpc>
              <a:spcBef>
                <a:spcPts val="200"/>
              </a:spcBef>
              <a:spcAft>
                <a:spcPts val="0"/>
              </a:spcAft>
              <a:defRPr sz="2000" b="0">
                <a:solidFill>
                  <a:schemeClr val="bg1">
                    <a:lumMod val="50000"/>
                  </a:schemeClr>
                </a:solidFill>
              </a:defRPr>
            </a:lvl4pPr>
            <a:lvl5pPr>
              <a:lnSpc>
                <a:spcPct val="114000"/>
              </a:lnSpc>
              <a:spcBef>
                <a:spcPts val="200"/>
              </a:spcBef>
              <a:spcAft>
                <a:spcPts val="0"/>
              </a:spcAft>
              <a:defRPr sz="2000" b="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105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600" baseline="0">
                <a:latin typeface="Arial" pitchFamily="34" charset="0"/>
                <a:cs typeface="Arial" pitchFamily="34" charset="0"/>
              </a:defRPr>
            </a:lvl1pPr>
          </a:lstStyle>
          <a:p>
            <a:r>
              <a:rPr lang="en-US" dirty="0"/>
              <a:t>Click to edit Master title style</a:t>
            </a: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dirty="0"/>
              <a:t>Name of Presentation</a:t>
            </a:r>
          </a:p>
        </p:txBody>
      </p:sp>
      <p:sp>
        <p:nvSpPr>
          <p:cNvPr id="5" name="Slide Number Placeholder 4"/>
          <p:cNvSpPr>
            <a:spLocks noGrp="1"/>
          </p:cNvSpPr>
          <p:nvPr>
            <p:ph type="sldNum" sz="quarter" idx="12"/>
          </p:nvPr>
        </p:nvSpPr>
        <p:spPr/>
        <p:txBody>
          <a:bodyPr/>
          <a:lstStyle>
            <a:lvl1pPr algn="r">
              <a:defRPr/>
            </a:lvl1pPr>
          </a:lstStyle>
          <a:p>
            <a:fld id="{0499C290-51E0-41BB-9934-58A3D372F678}" type="slidenum">
              <a:rPr lang="en-US" smtClean="0"/>
              <a:pPr/>
              <a:t>‹#›</a:t>
            </a:fld>
            <a:endParaRPr lang="en-US"/>
          </a:p>
        </p:txBody>
      </p:sp>
    </p:spTree>
    <p:extLst>
      <p:ext uri="{BB962C8B-B14F-4D97-AF65-F5344CB8AC3E}">
        <p14:creationId xmlns:p14="http://schemas.microsoft.com/office/powerpoint/2010/main" val="1681847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ictures">
    <p:spTree>
      <p:nvGrpSpPr>
        <p:cNvPr id="1" name=""/>
        <p:cNvGrpSpPr/>
        <p:nvPr/>
      </p:nvGrpSpPr>
      <p:grpSpPr>
        <a:xfrm>
          <a:off x="0" y="0"/>
          <a:ext cx="0" cy="0"/>
          <a:chOff x="0" y="0"/>
          <a:chExt cx="0" cy="0"/>
        </a:xfrm>
      </p:grpSpPr>
      <p:sp>
        <p:nvSpPr>
          <p:cNvPr id="19" name="Rectangle 18"/>
          <p:cNvSpPr/>
          <p:nvPr userDrawn="1"/>
        </p:nvSpPr>
        <p:spPr>
          <a:xfrm>
            <a:off x="0" y="0"/>
            <a:ext cx="9144000" cy="6858000"/>
          </a:xfrm>
          <a:prstGeom prst="rect">
            <a:avLst/>
          </a:prstGeom>
          <a:solidFill>
            <a:srgbClr val="002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572000" y="6536694"/>
            <a:ext cx="4572000" cy="321306"/>
          </a:xfrm>
          <a:prstGeom prst="rect">
            <a:avLst/>
          </a:prstGeom>
          <a:solidFill>
            <a:srgbClr val="981E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
        <p:nvSpPr>
          <p:cNvPr id="14" name="Picture Placeholder 13"/>
          <p:cNvSpPr>
            <a:spLocks noGrp="1"/>
          </p:cNvSpPr>
          <p:nvPr>
            <p:ph type="pic" sz="quarter" idx="14"/>
          </p:nvPr>
        </p:nvSpPr>
        <p:spPr>
          <a:xfrm>
            <a:off x="228600" y="3448053"/>
            <a:ext cx="4343400" cy="2647582"/>
          </a:xfrm>
          <a:ln>
            <a:solidFill>
              <a:schemeClr val="tx1">
                <a:lumMod val="65000"/>
                <a:lumOff val="35000"/>
              </a:schemeClr>
            </a:solidFill>
          </a:ln>
        </p:spPr>
        <p:txBody>
          <a:bodyPr/>
          <a:lstStyle>
            <a:lvl1pPr>
              <a:defRPr>
                <a:solidFill>
                  <a:schemeClr val="bg1"/>
                </a:solidFill>
              </a:defRPr>
            </a:lvl1pPr>
          </a:lstStyle>
          <a:p>
            <a:r>
              <a:rPr lang="en-US"/>
              <a:t>Click icon to add picture</a:t>
            </a:r>
          </a:p>
        </p:txBody>
      </p:sp>
      <p:sp>
        <p:nvSpPr>
          <p:cNvPr id="16" name="Picture Placeholder 15"/>
          <p:cNvSpPr>
            <a:spLocks noGrp="1"/>
          </p:cNvSpPr>
          <p:nvPr>
            <p:ph type="pic" sz="quarter" idx="15"/>
          </p:nvPr>
        </p:nvSpPr>
        <p:spPr>
          <a:xfrm>
            <a:off x="4724401" y="3448050"/>
            <a:ext cx="4191000" cy="2647950"/>
          </a:xfrm>
          <a:ln>
            <a:solidFill>
              <a:schemeClr val="tx1">
                <a:lumMod val="65000"/>
                <a:lumOff val="35000"/>
              </a:schemeClr>
            </a:solidFill>
          </a:ln>
        </p:spPr>
        <p:txBody>
          <a:bodyPr/>
          <a:lstStyle>
            <a:lvl1pPr>
              <a:defRPr>
                <a:solidFill>
                  <a:srgbClr val="FFFFFF"/>
                </a:solidFill>
              </a:defRPr>
            </a:lvl1pPr>
          </a:lstStyle>
          <a:p>
            <a:r>
              <a:rPr lang="en-US"/>
              <a:t>Click icon to add picture</a:t>
            </a:r>
          </a:p>
        </p:txBody>
      </p:sp>
      <p:sp>
        <p:nvSpPr>
          <p:cNvPr id="2" name="Title 1"/>
          <p:cNvSpPr>
            <a:spLocks noGrp="1"/>
          </p:cNvSpPr>
          <p:nvPr>
            <p:ph type="title"/>
          </p:nvPr>
        </p:nvSpPr>
        <p:spPr>
          <a:xfrm>
            <a:off x="685800" y="758952"/>
            <a:ext cx="3733800" cy="1524000"/>
          </a:xfrm>
        </p:spPr>
        <p:txBody>
          <a:bodyPr>
            <a:normAutofit/>
          </a:bodyPr>
          <a:lstStyle>
            <a:lvl1pPr>
              <a:lnSpc>
                <a:spcPct val="100000"/>
              </a:lnSpc>
              <a:defRPr sz="2600">
                <a:solidFill>
                  <a:schemeClr val="bg1"/>
                </a:solidFill>
              </a:defRPr>
            </a:lvl1pPr>
          </a:lstStyle>
          <a:p>
            <a:r>
              <a:rPr lang="en-US" dirty="0"/>
              <a:t>Click to edit Master title style</a:t>
            </a:r>
          </a:p>
        </p:txBody>
      </p:sp>
      <p:sp>
        <p:nvSpPr>
          <p:cNvPr id="18" name="Text Placeholder 17"/>
          <p:cNvSpPr>
            <a:spLocks noGrp="1"/>
          </p:cNvSpPr>
          <p:nvPr>
            <p:ph type="body" sz="quarter" idx="16"/>
          </p:nvPr>
        </p:nvSpPr>
        <p:spPr>
          <a:xfrm>
            <a:off x="4724400" y="758952"/>
            <a:ext cx="4038600" cy="2362200"/>
          </a:xfrm>
        </p:spPr>
        <p:txBody>
          <a:bodyPr/>
          <a:lstStyle>
            <a:lvl1pPr>
              <a:lnSpc>
                <a:spcPct val="125000"/>
              </a:lnSpc>
              <a:defRPr sz="2000" b="0" baseline="0">
                <a:solidFill>
                  <a:schemeClr val="bg1"/>
                </a:solidFill>
              </a:defRPr>
            </a:lvl1pPr>
            <a:lvl2pPr>
              <a:lnSpc>
                <a:spcPct val="125000"/>
              </a:lnSpc>
              <a:defRPr sz="2000" b="0" baseline="0">
                <a:solidFill>
                  <a:schemeClr val="tx2">
                    <a:lumMod val="60000"/>
                    <a:lumOff val="40000"/>
                  </a:schemeClr>
                </a:solidFill>
              </a:defRPr>
            </a:lvl2pPr>
            <a:lvl3pPr>
              <a:lnSpc>
                <a:spcPct val="125000"/>
              </a:lnSpc>
              <a:defRPr sz="2000" b="0" baseline="0">
                <a:solidFill>
                  <a:schemeClr val="bg1">
                    <a:lumMod val="65000"/>
                  </a:schemeClr>
                </a:solidFill>
              </a:defRPr>
            </a:lvl3pPr>
            <a:lvl4pPr>
              <a:lnSpc>
                <a:spcPct val="125000"/>
              </a:lnSpc>
              <a:defRPr sz="2000" b="0" baseline="0">
                <a:solidFill>
                  <a:schemeClr val="bg1">
                    <a:lumMod val="65000"/>
                  </a:schemeClr>
                </a:solidFill>
              </a:defRPr>
            </a:lvl4pPr>
            <a:lvl5pPr>
              <a:lnSpc>
                <a:spcPct val="125000"/>
              </a:lnSpc>
              <a:defRPr sz="2000" b="0" baseline="0">
                <a:solidFill>
                  <a:schemeClr val="bg1">
                    <a:lumMod val="6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p:cNvSpPr>
            <a:spLocks noGrp="1"/>
          </p:cNvSpPr>
          <p:nvPr>
            <p:ph type="ftr" sz="quarter" idx="3"/>
          </p:nvPr>
        </p:nvSpPr>
        <p:spPr>
          <a:xfrm>
            <a:off x="4724400" y="6536695"/>
            <a:ext cx="3429000" cy="291457"/>
          </a:xfrm>
          <a:prstGeom prst="rect">
            <a:avLst/>
          </a:prstGeom>
        </p:spPr>
        <p:txBody>
          <a:bodyPr vert="horz" lIns="0" tIns="0" rIns="0" bIns="0" rtlCol="0" anchor="ctr"/>
          <a:lstStyle>
            <a:lvl1pPr algn="l">
              <a:defRPr sz="1200" b="1">
                <a:solidFill>
                  <a:schemeClr val="bg1"/>
                </a:solidFill>
                <a:latin typeface="Arial" pitchFamily="34" charset="0"/>
                <a:cs typeface="Arial" pitchFamily="34" charset="0"/>
              </a:defRPr>
            </a:lvl1pPr>
          </a:lstStyle>
          <a:p>
            <a:r>
              <a:rPr lang="en-US" dirty="0"/>
              <a:t>Name of Presentation</a:t>
            </a:r>
          </a:p>
        </p:txBody>
      </p:sp>
      <p:sp>
        <p:nvSpPr>
          <p:cNvPr id="9" name="Slide Number Placeholder 5"/>
          <p:cNvSpPr>
            <a:spLocks noGrp="1"/>
          </p:cNvSpPr>
          <p:nvPr>
            <p:ph type="sldNum" sz="quarter" idx="4"/>
          </p:nvPr>
        </p:nvSpPr>
        <p:spPr>
          <a:xfrm>
            <a:off x="8305800" y="6536695"/>
            <a:ext cx="768604" cy="291457"/>
          </a:xfrm>
          <a:prstGeom prst="rect">
            <a:avLst/>
          </a:prstGeom>
        </p:spPr>
        <p:txBody>
          <a:bodyPr vert="horz" lIns="0" tIns="45720" rIns="228600" bIns="45720" rtlCol="0" anchor="ctr"/>
          <a:lstStyle>
            <a:lvl1pPr algn="r">
              <a:tabLst>
                <a:tab pos="741363" algn="r"/>
              </a:tabLst>
              <a:defRPr sz="1200" b="1">
                <a:solidFill>
                  <a:schemeClr val="bg1"/>
                </a:solidFill>
                <a:latin typeface="Helvetica" pitchFamily="34" charset="0"/>
                <a:cs typeface="Helvetica" pitchFamily="34" charset="0"/>
              </a:defRPr>
            </a:lvl1pPr>
          </a:lstStyle>
          <a:p>
            <a:pPr defTabSz="1149350">
              <a:tabLst/>
            </a:pPr>
            <a:fld id="{0499C290-51E0-41BB-9934-58A3D372F678}" type="slidenum">
              <a:rPr lang="en-US" smtClean="0"/>
              <a:pPr defTabSz="1149350">
                <a:tabLst/>
              </a:pPr>
              <a:t>‹#›</a:t>
            </a:fld>
            <a:endParaRPr lang="en-US"/>
          </a:p>
        </p:txBody>
      </p:sp>
      <p:sp>
        <p:nvSpPr>
          <p:cNvPr id="10" name="Rectangle 9"/>
          <p:cNvSpPr/>
          <p:nvPr userDrawn="1"/>
        </p:nvSpPr>
        <p:spPr>
          <a:xfrm>
            <a:off x="0" y="6536695"/>
            <a:ext cx="4572000" cy="321305"/>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
        <p:nvSpPr>
          <p:cNvPr id="11" name="TextBox 10"/>
          <p:cNvSpPr txBox="1"/>
          <p:nvPr userDrawn="1"/>
        </p:nvSpPr>
        <p:spPr>
          <a:xfrm>
            <a:off x="0" y="6566542"/>
            <a:ext cx="4572000" cy="261610"/>
          </a:xfrm>
          <a:prstGeom prst="rect">
            <a:avLst/>
          </a:prstGeom>
          <a:noFill/>
        </p:spPr>
        <p:txBody>
          <a:bodyPr wrap="square" rtlCol="0">
            <a:spAutoFit/>
          </a:bodyPr>
          <a:lstStyle/>
          <a:p>
            <a:pPr algn="ctr"/>
            <a:r>
              <a:rPr lang="en-US" sz="1100" b="1" spc="100" baseline="0" dirty="0">
                <a:solidFill>
                  <a:schemeClr val="bg1">
                    <a:lumMod val="75000"/>
                  </a:schemeClr>
                </a:solidFill>
                <a:latin typeface="Garamond" pitchFamily="18" charset="0"/>
              </a:rPr>
              <a:t>KNOWLEDGE FOR ACTION</a:t>
            </a:r>
          </a:p>
        </p:txBody>
      </p:sp>
      <p:sp>
        <p:nvSpPr>
          <p:cNvPr id="12" name="Rectangle 11"/>
          <p:cNvSpPr/>
          <p:nvPr userDrawn="1"/>
        </p:nvSpPr>
        <p:spPr>
          <a:xfrm>
            <a:off x="0" y="6536695"/>
            <a:ext cx="4572000" cy="321305"/>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Tree>
    <p:extLst>
      <p:ext uri="{BB962C8B-B14F-4D97-AF65-F5344CB8AC3E}">
        <p14:creationId xmlns:p14="http://schemas.microsoft.com/office/powerpoint/2010/main" val="159124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4572000" y="6536694"/>
            <a:ext cx="4572000" cy="321306"/>
          </a:xfrm>
          <a:prstGeom prst="rect">
            <a:avLst/>
          </a:prstGeom>
          <a:solidFill>
            <a:srgbClr val="981E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
        <p:nvSpPr>
          <p:cNvPr id="2" name="Title Placeholder 1"/>
          <p:cNvSpPr>
            <a:spLocks noGrp="1"/>
          </p:cNvSpPr>
          <p:nvPr>
            <p:ph type="title"/>
          </p:nvPr>
        </p:nvSpPr>
        <p:spPr>
          <a:xfrm>
            <a:off x="685800" y="56352"/>
            <a:ext cx="7772400" cy="7620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685800" y="2286000"/>
            <a:ext cx="7772400" cy="3429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724400" y="6536695"/>
            <a:ext cx="3429000" cy="291457"/>
          </a:xfrm>
          <a:prstGeom prst="rect">
            <a:avLst/>
          </a:prstGeom>
        </p:spPr>
        <p:txBody>
          <a:bodyPr vert="horz" lIns="0" tIns="0" rIns="0" bIns="0" rtlCol="0" anchor="ctr"/>
          <a:lstStyle>
            <a:lvl1pPr algn="l">
              <a:defRPr sz="1200" b="1">
                <a:solidFill>
                  <a:schemeClr val="bg1"/>
                </a:solidFill>
                <a:latin typeface="Arial" pitchFamily="34" charset="0"/>
                <a:cs typeface="Arial" pitchFamily="34" charset="0"/>
              </a:defRPr>
            </a:lvl1pPr>
          </a:lstStyle>
          <a:p>
            <a:r>
              <a:rPr lang="en-US" dirty="0"/>
              <a:t>Name of Presentation</a:t>
            </a:r>
          </a:p>
        </p:txBody>
      </p:sp>
      <p:sp>
        <p:nvSpPr>
          <p:cNvPr id="6" name="Slide Number Placeholder 5"/>
          <p:cNvSpPr>
            <a:spLocks noGrp="1"/>
          </p:cNvSpPr>
          <p:nvPr>
            <p:ph type="sldNum" sz="quarter" idx="4"/>
          </p:nvPr>
        </p:nvSpPr>
        <p:spPr>
          <a:xfrm>
            <a:off x="8305800" y="6536695"/>
            <a:ext cx="768604" cy="291457"/>
          </a:xfrm>
          <a:prstGeom prst="rect">
            <a:avLst/>
          </a:prstGeom>
        </p:spPr>
        <p:txBody>
          <a:bodyPr vert="horz" lIns="0" tIns="0" rIns="228600" bIns="0" rtlCol="0" anchor="ctr"/>
          <a:lstStyle>
            <a:lvl1pPr algn="r">
              <a:tabLst>
                <a:tab pos="741363" algn="r"/>
              </a:tabLst>
              <a:defRPr sz="1200" b="1">
                <a:solidFill>
                  <a:schemeClr val="bg1"/>
                </a:solidFill>
                <a:latin typeface="Helvetica" pitchFamily="34" charset="0"/>
                <a:cs typeface="Helvetica" pitchFamily="34" charset="0"/>
              </a:defRPr>
            </a:lvl1pPr>
          </a:lstStyle>
          <a:p>
            <a:pPr defTabSz="1149350">
              <a:tabLst/>
            </a:pPr>
            <a:fld id="{0499C290-51E0-41BB-9934-58A3D372F678}" type="slidenum">
              <a:rPr lang="en-US" smtClean="0"/>
              <a:pPr defTabSz="1149350">
                <a:tabLst/>
              </a:pPr>
              <a:t>‹#›</a:t>
            </a:fld>
            <a:endParaRPr lang="en-US"/>
          </a:p>
        </p:txBody>
      </p:sp>
      <p:cxnSp>
        <p:nvCxnSpPr>
          <p:cNvPr id="8" name="Straight Connector 7"/>
          <p:cNvCxnSpPr/>
          <p:nvPr/>
        </p:nvCxnSpPr>
        <p:spPr>
          <a:xfrm>
            <a:off x="685800" y="609600"/>
            <a:ext cx="7772400" cy="0"/>
          </a:xfrm>
          <a:prstGeom prst="line">
            <a:avLst/>
          </a:prstGeom>
          <a:ln w="6350">
            <a:solidFill>
              <a:srgbClr val="981E32"/>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010400" y="5930998"/>
            <a:ext cx="1537207" cy="527042"/>
          </a:xfrm>
          <a:prstGeom prst="rect">
            <a:avLst/>
          </a:prstGeom>
        </p:spPr>
      </p:pic>
      <p:sp>
        <p:nvSpPr>
          <p:cNvPr id="13" name="Rectangle 12"/>
          <p:cNvSpPr/>
          <p:nvPr userDrawn="1"/>
        </p:nvSpPr>
        <p:spPr>
          <a:xfrm>
            <a:off x="0" y="6536695"/>
            <a:ext cx="4572000" cy="321305"/>
          </a:xfrm>
          <a:prstGeom prst="rect">
            <a:avLst/>
          </a:prstGeom>
          <a:solidFill>
            <a:srgbClr val="002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cxnSp>
        <p:nvCxnSpPr>
          <p:cNvPr id="15" name="Straight Connector 14"/>
          <p:cNvCxnSpPr/>
          <p:nvPr/>
        </p:nvCxnSpPr>
        <p:spPr>
          <a:xfrm>
            <a:off x="685800" y="609600"/>
            <a:ext cx="7772400" cy="0"/>
          </a:xfrm>
          <a:prstGeom prst="line">
            <a:avLst/>
          </a:prstGeom>
          <a:ln w="6350">
            <a:solidFill>
              <a:srgbClr val="981E3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85800" y="609600"/>
            <a:ext cx="7772400" cy="0"/>
          </a:xfrm>
          <a:prstGeom prst="line">
            <a:avLst/>
          </a:prstGeom>
          <a:ln w="6350">
            <a:solidFill>
              <a:srgbClr val="981E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75216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4" r:id="rId5"/>
    <p:sldLayoutId id="2147483695" r:id="rId6"/>
    <p:sldLayoutId id="2147483696" r:id="rId7"/>
  </p:sldLayoutIdLst>
  <p:hf sldNum="0" hdr="0" dt="0"/>
  <p:txStyles>
    <p:titleStyle>
      <a:lvl1pPr algn="l" defTabSz="914400" rtl="0" eaLnBrk="1" latinLnBrk="0" hangingPunct="1">
        <a:lnSpc>
          <a:spcPct val="114000"/>
        </a:lnSpc>
        <a:spcBef>
          <a:spcPct val="0"/>
        </a:spcBef>
        <a:buNone/>
        <a:defRPr sz="2600" b="1" kern="1200" baseline="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hyperlink" Target="https://colorbrewer2.org/#type=qualitative&amp;scheme=Dark2&amp;n=3"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3"/>
          <p:cNvSpPr>
            <a:spLocks noGrp="1"/>
          </p:cNvSpPr>
          <p:nvPr>
            <p:ph type="title"/>
          </p:nvPr>
        </p:nvSpPr>
        <p:spPr>
          <a:xfrm>
            <a:off x="0" y="2057400"/>
            <a:ext cx="9144000" cy="914400"/>
          </a:xfrm>
        </p:spPr>
        <p:txBody>
          <a:bodyPr/>
          <a:lstStyle/>
          <a:p>
            <a:r>
              <a:rPr lang="en-US" cap="none" dirty="0"/>
              <a:t>Data Visualization &amp; Latex</a:t>
            </a:r>
            <a:br>
              <a:rPr lang="en-US" cap="none" dirty="0"/>
            </a:br>
            <a:endParaRPr lang="en-US" dirty="0">
              <a:solidFill>
                <a:schemeClr val="tx2">
                  <a:lumMod val="40000"/>
                  <a:lumOff val="60000"/>
                </a:schemeClr>
              </a:solidFill>
            </a:endParaRPr>
          </a:p>
        </p:txBody>
      </p:sp>
      <p:sp>
        <p:nvSpPr>
          <p:cNvPr id="13" name="Text Placeholder 6"/>
          <p:cNvSpPr>
            <a:spLocks noGrp="1"/>
          </p:cNvSpPr>
          <p:nvPr>
            <p:ph type="body" idx="1"/>
          </p:nvPr>
        </p:nvSpPr>
        <p:spPr>
          <a:xfrm>
            <a:off x="685800" y="3657600"/>
            <a:ext cx="7772400" cy="838200"/>
          </a:xfrm>
        </p:spPr>
        <p:txBody>
          <a:bodyPr/>
          <a:lstStyle/>
          <a:p>
            <a:r>
              <a:rPr lang="en-US" i="0" dirty="0">
                <a:solidFill>
                  <a:schemeClr val="bg1"/>
                </a:solidFill>
              </a:rPr>
              <a:t>Prof. Susanna Berkouwer</a:t>
            </a:r>
          </a:p>
          <a:p>
            <a:r>
              <a:rPr lang="en-US" dirty="0"/>
              <a:t>Pre-doc Training, August 2023</a:t>
            </a:r>
          </a:p>
        </p:txBody>
      </p:sp>
    </p:spTree>
    <p:extLst>
      <p:ext uri="{BB962C8B-B14F-4D97-AF65-F5344CB8AC3E}">
        <p14:creationId xmlns:p14="http://schemas.microsoft.com/office/powerpoint/2010/main" val="197735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lines with quick legibility in mind</a:t>
            </a:r>
          </a:p>
        </p:txBody>
      </p:sp>
      <p:sp>
        <p:nvSpPr>
          <p:cNvPr id="12" name="TextBox 11">
            <a:extLst>
              <a:ext uri="{FF2B5EF4-FFF2-40B4-BE49-F238E27FC236}">
                <a16:creationId xmlns:a16="http://schemas.microsoft.com/office/drawing/2014/main" id="{FD27B0B0-75E1-45E9-83AD-B3FD25555A86}"/>
              </a:ext>
            </a:extLst>
          </p:cNvPr>
          <p:cNvSpPr txBox="1"/>
          <p:nvPr/>
        </p:nvSpPr>
        <p:spPr>
          <a:xfrm>
            <a:off x="152399" y="6019800"/>
            <a:ext cx="434340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Berkouwer &amp; Eggers (2020)</a:t>
            </a:r>
          </a:p>
        </p:txBody>
      </p:sp>
      <p:pic>
        <p:nvPicPr>
          <p:cNvPr id="4" name="Picture 3" descr="Chart, histogram&#10;&#10;Description automatically generated with medium confidence">
            <a:extLst>
              <a:ext uri="{FF2B5EF4-FFF2-40B4-BE49-F238E27FC236}">
                <a16:creationId xmlns:a16="http://schemas.microsoft.com/office/drawing/2014/main" id="{E70AE632-441F-4866-A57C-417DAF4280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8"/>
          <a:stretch/>
        </p:blipFill>
        <p:spPr>
          <a:xfrm>
            <a:off x="228600" y="2026660"/>
            <a:ext cx="4171976" cy="3020715"/>
          </a:xfrm>
          <a:prstGeom prst="rect">
            <a:avLst/>
          </a:prstGeom>
        </p:spPr>
      </p:pic>
      <p:pic>
        <p:nvPicPr>
          <p:cNvPr id="6" name="Picture 5" descr="Chart&#10;&#10;Description automatically generated">
            <a:extLst>
              <a:ext uri="{FF2B5EF4-FFF2-40B4-BE49-F238E27FC236}">
                <a16:creationId xmlns:a16="http://schemas.microsoft.com/office/drawing/2014/main" id="{70C55A22-D5BF-4211-BCAB-C104D46FAE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996609"/>
            <a:ext cx="4455432" cy="3240727"/>
          </a:xfrm>
          <a:prstGeom prst="rect">
            <a:avLst/>
          </a:prstGeom>
        </p:spPr>
      </p:pic>
    </p:spTree>
    <p:extLst>
      <p:ext uri="{BB962C8B-B14F-4D97-AF65-F5344CB8AC3E}">
        <p14:creationId xmlns:p14="http://schemas.microsoft.com/office/powerpoint/2010/main" val="170265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Tikz</a:t>
            </a:r>
            <a:r>
              <a:rPr lang="en-US" dirty="0"/>
              <a:t> for graphs (Latex)</a:t>
            </a:r>
          </a:p>
        </p:txBody>
      </p:sp>
      <p:pic>
        <p:nvPicPr>
          <p:cNvPr id="5" name="Picture 4">
            <a:extLst>
              <a:ext uri="{FF2B5EF4-FFF2-40B4-BE49-F238E27FC236}">
                <a16:creationId xmlns:a16="http://schemas.microsoft.com/office/drawing/2014/main" id="{2E6C039C-098E-4AFA-A4F2-C8C508ADEE2C}"/>
              </a:ext>
            </a:extLst>
          </p:cNvPr>
          <p:cNvPicPr>
            <a:picLocks noChangeAspect="1"/>
          </p:cNvPicPr>
          <p:nvPr/>
        </p:nvPicPr>
        <p:blipFill>
          <a:blip r:embed="rId2"/>
          <a:stretch>
            <a:fillRect/>
          </a:stretch>
        </p:blipFill>
        <p:spPr>
          <a:xfrm>
            <a:off x="152400" y="755145"/>
            <a:ext cx="8724900" cy="4824769"/>
          </a:xfrm>
          <a:prstGeom prst="rect">
            <a:avLst/>
          </a:prstGeom>
        </p:spPr>
      </p:pic>
      <p:sp>
        <p:nvSpPr>
          <p:cNvPr id="12" name="TextBox 11">
            <a:extLst>
              <a:ext uri="{FF2B5EF4-FFF2-40B4-BE49-F238E27FC236}">
                <a16:creationId xmlns:a16="http://schemas.microsoft.com/office/drawing/2014/main" id="{E3AE2A84-8DD6-473B-B7FA-66A03C538BF3}"/>
              </a:ext>
            </a:extLst>
          </p:cNvPr>
          <p:cNvSpPr txBox="1"/>
          <p:nvPr/>
        </p:nvSpPr>
        <p:spPr>
          <a:xfrm>
            <a:off x="457200" y="5926601"/>
            <a:ext cx="2514600" cy="461665"/>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Berkouwer, Biscaye, Hsu, Kim, Lee, Miguel, Wolfram (2021)</a:t>
            </a:r>
          </a:p>
        </p:txBody>
      </p:sp>
      <p:sp>
        <p:nvSpPr>
          <p:cNvPr id="3" name="Rectangle 2">
            <a:extLst>
              <a:ext uri="{FF2B5EF4-FFF2-40B4-BE49-F238E27FC236}">
                <a16:creationId xmlns:a16="http://schemas.microsoft.com/office/drawing/2014/main" id="{2B2E02FF-F286-DDCB-29BA-E0752E75AAF4}"/>
              </a:ext>
            </a:extLst>
          </p:cNvPr>
          <p:cNvSpPr/>
          <p:nvPr/>
        </p:nvSpPr>
        <p:spPr>
          <a:xfrm>
            <a:off x="228600" y="4724400"/>
            <a:ext cx="8724900" cy="990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85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Tikz</a:t>
            </a:r>
            <a:r>
              <a:rPr lang="en-US" dirty="0"/>
              <a:t> for graphs (Latex)</a:t>
            </a:r>
          </a:p>
        </p:txBody>
      </p:sp>
      <p:pic>
        <p:nvPicPr>
          <p:cNvPr id="6" name="Picture 5">
            <a:extLst>
              <a:ext uri="{FF2B5EF4-FFF2-40B4-BE49-F238E27FC236}">
                <a16:creationId xmlns:a16="http://schemas.microsoft.com/office/drawing/2014/main" id="{74D9F5CB-945E-4EF0-9BD0-79D2EDC62F2D}"/>
              </a:ext>
            </a:extLst>
          </p:cNvPr>
          <p:cNvPicPr>
            <a:picLocks noChangeAspect="1"/>
          </p:cNvPicPr>
          <p:nvPr/>
        </p:nvPicPr>
        <p:blipFill rotWithShape="1">
          <a:blip r:embed="rId2"/>
          <a:srcRect t="1887" r="5000" b="4559"/>
          <a:stretch/>
        </p:blipFill>
        <p:spPr>
          <a:xfrm>
            <a:off x="685800" y="914400"/>
            <a:ext cx="8077200" cy="4959684"/>
          </a:xfrm>
          <a:prstGeom prst="rect">
            <a:avLst/>
          </a:prstGeom>
        </p:spPr>
      </p:pic>
      <p:sp>
        <p:nvSpPr>
          <p:cNvPr id="8" name="TextBox 7">
            <a:extLst>
              <a:ext uri="{FF2B5EF4-FFF2-40B4-BE49-F238E27FC236}">
                <a16:creationId xmlns:a16="http://schemas.microsoft.com/office/drawing/2014/main" id="{A84EA91E-70E4-4F1C-B15E-17DFFB7F0F92}"/>
              </a:ext>
            </a:extLst>
          </p:cNvPr>
          <p:cNvSpPr txBox="1"/>
          <p:nvPr/>
        </p:nvSpPr>
        <p:spPr>
          <a:xfrm>
            <a:off x="4800600" y="1004031"/>
            <a:ext cx="2005668" cy="276999"/>
          </a:xfrm>
          <a:prstGeom prst="rect">
            <a:avLst/>
          </a:prstGeom>
          <a:solidFill>
            <a:schemeClr val="bg1">
              <a:lumMod val="85000"/>
            </a:schemeClr>
          </a:solidFill>
        </p:spPr>
        <p:txBody>
          <a:bodyPr wrap="square" rtlCol="0">
            <a:spAutoFit/>
          </a:bodyPr>
          <a:lstStyle/>
          <a:p>
            <a:r>
              <a:rPr lang="en-US" sz="1200" dirty="0">
                <a:latin typeface="Arial" panose="020B0604020202020204" pitchFamily="34" charset="0"/>
                <a:cs typeface="Arial" panose="020B0604020202020204" pitchFamily="34" charset="0"/>
              </a:rPr>
              <a:t>Define labelled nodes</a:t>
            </a:r>
          </a:p>
        </p:txBody>
      </p:sp>
      <p:sp>
        <p:nvSpPr>
          <p:cNvPr id="9" name="TextBox 8">
            <a:extLst>
              <a:ext uri="{FF2B5EF4-FFF2-40B4-BE49-F238E27FC236}">
                <a16:creationId xmlns:a16="http://schemas.microsoft.com/office/drawing/2014/main" id="{9B99F7D9-34C9-44FA-ADCB-83F131AB6D3A}"/>
              </a:ext>
            </a:extLst>
          </p:cNvPr>
          <p:cNvSpPr txBox="1"/>
          <p:nvPr/>
        </p:nvSpPr>
        <p:spPr>
          <a:xfrm>
            <a:off x="5943600" y="3647313"/>
            <a:ext cx="1905000" cy="276999"/>
          </a:xfrm>
          <a:prstGeom prst="rect">
            <a:avLst/>
          </a:prstGeom>
          <a:solidFill>
            <a:schemeClr val="bg1">
              <a:lumMod val="85000"/>
            </a:schemeClr>
          </a:solidFill>
        </p:spPr>
        <p:txBody>
          <a:bodyPr wrap="square" rtlCol="0">
            <a:spAutoFit/>
          </a:bodyPr>
          <a:lstStyle/>
          <a:p>
            <a:r>
              <a:rPr lang="en-US" sz="1200" dirty="0">
                <a:latin typeface="Arial" panose="020B0604020202020204" pitchFamily="34" charset="0"/>
                <a:cs typeface="Arial" panose="020B0604020202020204" pitchFamily="34" charset="0"/>
              </a:rPr>
              <a:t>Add decision rectangles</a:t>
            </a:r>
          </a:p>
        </p:txBody>
      </p:sp>
      <p:sp>
        <p:nvSpPr>
          <p:cNvPr id="10" name="TextBox 9">
            <a:extLst>
              <a:ext uri="{FF2B5EF4-FFF2-40B4-BE49-F238E27FC236}">
                <a16:creationId xmlns:a16="http://schemas.microsoft.com/office/drawing/2014/main" id="{ECE6E34A-1C4E-4876-A935-5C777A9A4EF1}"/>
              </a:ext>
            </a:extLst>
          </p:cNvPr>
          <p:cNvSpPr txBox="1"/>
          <p:nvPr/>
        </p:nvSpPr>
        <p:spPr>
          <a:xfrm>
            <a:off x="3140978" y="4483851"/>
            <a:ext cx="1278622" cy="461665"/>
          </a:xfrm>
          <a:prstGeom prst="rect">
            <a:avLst/>
          </a:prstGeom>
          <a:solidFill>
            <a:schemeClr val="bg1">
              <a:lumMod val="85000"/>
            </a:schemeClr>
          </a:solidFill>
        </p:spPr>
        <p:txBody>
          <a:bodyPr wrap="square" rtlCol="0">
            <a:spAutoFit/>
          </a:bodyPr>
          <a:lstStyle/>
          <a:p>
            <a:r>
              <a:rPr lang="en-US" sz="1200" dirty="0">
                <a:latin typeface="Arial" panose="020B0604020202020204" pitchFamily="34" charset="0"/>
                <a:cs typeface="Arial" panose="020B0604020202020204" pitchFamily="34" charset="0"/>
              </a:rPr>
              <a:t>Connect nodes with lines</a:t>
            </a:r>
          </a:p>
        </p:txBody>
      </p:sp>
      <p:sp>
        <p:nvSpPr>
          <p:cNvPr id="11" name="Rectangle 10">
            <a:extLst>
              <a:ext uri="{FF2B5EF4-FFF2-40B4-BE49-F238E27FC236}">
                <a16:creationId xmlns:a16="http://schemas.microsoft.com/office/drawing/2014/main" id="{789CF35B-162A-4C58-A5F2-A60F0C452375}"/>
              </a:ext>
            </a:extLst>
          </p:cNvPr>
          <p:cNvSpPr/>
          <p:nvPr/>
        </p:nvSpPr>
        <p:spPr>
          <a:xfrm>
            <a:off x="1295400" y="3850099"/>
            <a:ext cx="1600200" cy="167944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DFECED-47B4-4B75-99B3-FFFA40F1CCAE}"/>
              </a:ext>
            </a:extLst>
          </p:cNvPr>
          <p:cNvSpPr/>
          <p:nvPr/>
        </p:nvSpPr>
        <p:spPr>
          <a:xfrm>
            <a:off x="1752599" y="3010375"/>
            <a:ext cx="6954473" cy="63139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472CD6-4CB6-4978-97FC-41FC3D5160E1}"/>
              </a:ext>
            </a:extLst>
          </p:cNvPr>
          <p:cNvSpPr/>
          <p:nvPr/>
        </p:nvSpPr>
        <p:spPr>
          <a:xfrm>
            <a:off x="1808528" y="1420401"/>
            <a:ext cx="6268672" cy="124543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837BDF-807C-4A49-B48B-69CA167DBB61}"/>
              </a:ext>
            </a:extLst>
          </p:cNvPr>
          <p:cNvSpPr txBox="1"/>
          <p:nvPr/>
        </p:nvSpPr>
        <p:spPr>
          <a:xfrm>
            <a:off x="152400" y="2628666"/>
            <a:ext cx="1264639" cy="461665"/>
          </a:xfrm>
          <a:prstGeom prst="rect">
            <a:avLst/>
          </a:prstGeom>
          <a:solidFill>
            <a:schemeClr val="bg1">
              <a:lumMod val="85000"/>
            </a:schemeClr>
          </a:solidFill>
        </p:spPr>
        <p:txBody>
          <a:bodyPr wrap="square" rtlCol="0">
            <a:spAutoFit/>
          </a:bodyPr>
          <a:lstStyle/>
          <a:p>
            <a:r>
              <a:rPr lang="en-US" sz="1200" dirty="0">
                <a:latin typeface="Arial" panose="020B0604020202020204" pitchFamily="34" charset="0"/>
                <a:cs typeface="Arial" panose="020B0604020202020204" pitchFamily="34" charset="0"/>
              </a:rPr>
              <a:t>Some invisible nodes too:</a:t>
            </a:r>
          </a:p>
        </p:txBody>
      </p:sp>
    </p:spTree>
    <p:extLst>
      <p:ext uri="{BB962C8B-B14F-4D97-AF65-F5344CB8AC3E}">
        <p14:creationId xmlns:p14="http://schemas.microsoft.com/office/powerpoint/2010/main" val="133538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5" name="Subtitle 4"/>
          <p:cNvSpPr>
            <a:spLocks noGrp="1"/>
          </p:cNvSpPr>
          <p:nvPr>
            <p:ph idx="4294967295"/>
          </p:nvPr>
        </p:nvSpPr>
        <p:spPr>
          <a:xfrm>
            <a:off x="685800" y="2286000"/>
            <a:ext cx="7772400" cy="3429000"/>
          </a:xfrm>
        </p:spPr>
        <p:txBody>
          <a:bodyPr/>
          <a:lstStyle/>
          <a:p>
            <a:pPr marL="342900" indent="-342900">
              <a:buFont typeface="+mj-lt"/>
              <a:buAutoNum type="arabicPeriod"/>
            </a:pPr>
            <a:r>
              <a:rPr lang="en-US" sz="1800" dirty="0">
                <a:solidFill>
                  <a:schemeClr val="tx1"/>
                </a:solidFill>
              </a:rPr>
              <a:t>Graphing</a:t>
            </a:r>
          </a:p>
          <a:p>
            <a:pPr marL="342900" indent="-342900">
              <a:buFont typeface="+mj-lt"/>
              <a:buAutoNum type="arabicPeriod"/>
            </a:pPr>
            <a:r>
              <a:rPr lang="en-US" sz="1800" b="1" u="sng" dirty="0">
                <a:solidFill>
                  <a:schemeClr val="tx1"/>
                </a:solidFill>
              </a:rPr>
              <a:t>Tables</a:t>
            </a:r>
          </a:p>
          <a:p>
            <a:pPr marL="342900" indent="-342900">
              <a:buFont typeface="+mj-lt"/>
              <a:buAutoNum type="arabicPeriod"/>
            </a:pPr>
            <a:r>
              <a:rPr lang="en-US" sz="1800" dirty="0">
                <a:solidFill>
                  <a:schemeClr val="tx1"/>
                </a:solidFill>
              </a:rPr>
              <a:t>Latex</a:t>
            </a:r>
          </a:p>
          <a:p>
            <a:pPr marL="342900" indent="-342900">
              <a:buFont typeface="+mj-lt"/>
              <a:buAutoNum type="arabicPeriod"/>
            </a:pPr>
            <a:r>
              <a:rPr lang="en-US" sz="1800" dirty="0">
                <a:solidFill>
                  <a:schemeClr val="tx1"/>
                </a:solidFill>
              </a:rPr>
              <a:t>Organizing your research output</a:t>
            </a:r>
          </a:p>
        </p:txBody>
      </p:sp>
    </p:spTree>
    <p:extLst>
      <p:ext uri="{BB962C8B-B14F-4D97-AF65-F5344CB8AC3E}">
        <p14:creationId xmlns:p14="http://schemas.microsoft.com/office/powerpoint/2010/main" val="1178592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3BF9C-8C8A-4C4C-9500-7C02C2CC5AC5}"/>
              </a:ext>
            </a:extLst>
          </p:cNvPr>
          <p:cNvPicPr>
            <a:picLocks noChangeAspect="1"/>
          </p:cNvPicPr>
          <p:nvPr/>
        </p:nvPicPr>
        <p:blipFill>
          <a:blip r:embed="rId2"/>
          <a:stretch>
            <a:fillRect/>
          </a:stretch>
        </p:blipFill>
        <p:spPr>
          <a:xfrm>
            <a:off x="1064004" y="805499"/>
            <a:ext cx="6839711" cy="5115168"/>
          </a:xfrm>
          <a:prstGeom prst="rect">
            <a:avLst/>
          </a:prstGeom>
        </p:spPr>
      </p:pic>
      <p:sp>
        <p:nvSpPr>
          <p:cNvPr id="2" name="Title 1"/>
          <p:cNvSpPr>
            <a:spLocks noGrp="1"/>
          </p:cNvSpPr>
          <p:nvPr>
            <p:ph type="title"/>
          </p:nvPr>
        </p:nvSpPr>
        <p:spPr/>
        <p:txBody>
          <a:bodyPr/>
          <a:lstStyle/>
          <a:p>
            <a:r>
              <a:rPr lang="en-US" dirty="0"/>
              <a:t>What should a table convey?</a:t>
            </a:r>
          </a:p>
        </p:txBody>
      </p:sp>
      <p:sp>
        <p:nvSpPr>
          <p:cNvPr id="10" name="Rectangle 9">
            <a:extLst>
              <a:ext uri="{FF2B5EF4-FFF2-40B4-BE49-F238E27FC236}">
                <a16:creationId xmlns:a16="http://schemas.microsoft.com/office/drawing/2014/main" id="{2804C123-FF72-4D23-8091-FF1EDCB59C72}"/>
              </a:ext>
            </a:extLst>
          </p:cNvPr>
          <p:cNvSpPr/>
          <p:nvPr/>
        </p:nvSpPr>
        <p:spPr>
          <a:xfrm>
            <a:off x="2819400" y="1190201"/>
            <a:ext cx="4876800" cy="384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2B67AB-01E7-4D33-A709-FF6B579541B2}"/>
              </a:ext>
            </a:extLst>
          </p:cNvPr>
          <p:cNvSpPr/>
          <p:nvPr/>
        </p:nvSpPr>
        <p:spPr>
          <a:xfrm>
            <a:off x="4465096" y="1574872"/>
            <a:ext cx="1935704" cy="405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49498E-341A-4F53-A317-F3E52951D271}"/>
              </a:ext>
            </a:extLst>
          </p:cNvPr>
          <p:cNvSpPr/>
          <p:nvPr/>
        </p:nvSpPr>
        <p:spPr>
          <a:xfrm>
            <a:off x="5257800" y="5547000"/>
            <a:ext cx="2377523" cy="1700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B3BD8A-59D7-45CA-994B-09B5F7752AEB}"/>
              </a:ext>
            </a:extLst>
          </p:cNvPr>
          <p:cNvSpPr/>
          <p:nvPr/>
        </p:nvSpPr>
        <p:spPr>
          <a:xfrm>
            <a:off x="1064005" y="4450544"/>
            <a:ext cx="6830622" cy="502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F22E63-D922-416B-BC79-0030A6089A41}"/>
              </a:ext>
            </a:extLst>
          </p:cNvPr>
          <p:cNvSpPr/>
          <p:nvPr/>
        </p:nvSpPr>
        <p:spPr>
          <a:xfrm>
            <a:off x="1535250" y="4127168"/>
            <a:ext cx="3265350" cy="192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51D5AD-5152-48BA-A166-BCC07B7B1A4D}"/>
              </a:ext>
            </a:extLst>
          </p:cNvPr>
          <p:cNvSpPr/>
          <p:nvPr/>
        </p:nvSpPr>
        <p:spPr>
          <a:xfrm>
            <a:off x="1240284" y="2057400"/>
            <a:ext cx="1655315" cy="12314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4DA4F4-80CC-492B-82C0-48230F02D7FA}"/>
              </a:ext>
            </a:extLst>
          </p:cNvPr>
          <p:cNvSpPr/>
          <p:nvPr/>
        </p:nvSpPr>
        <p:spPr>
          <a:xfrm>
            <a:off x="1233992" y="3377170"/>
            <a:ext cx="6462208" cy="7132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6A4DE6-224C-415A-BDC9-C52C6C651CF1}"/>
              </a:ext>
            </a:extLst>
          </p:cNvPr>
          <p:cNvSpPr txBox="1"/>
          <p:nvPr/>
        </p:nvSpPr>
        <p:spPr>
          <a:xfrm>
            <a:off x="1064004" y="6113314"/>
            <a:ext cx="36576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Berkouwer &amp; Dean (AER, 2022)</a:t>
            </a:r>
          </a:p>
        </p:txBody>
      </p:sp>
    </p:spTree>
    <p:extLst>
      <p:ext uri="{BB962C8B-B14F-4D97-AF65-F5344CB8AC3E}">
        <p14:creationId xmlns:p14="http://schemas.microsoft.com/office/powerpoint/2010/main" val="258487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should a table convey?</a:t>
            </a:r>
          </a:p>
        </p:txBody>
      </p:sp>
      <p:sp>
        <p:nvSpPr>
          <p:cNvPr id="8" name="Content Placeholder 4">
            <a:extLst>
              <a:ext uri="{FF2B5EF4-FFF2-40B4-BE49-F238E27FC236}">
                <a16:creationId xmlns:a16="http://schemas.microsoft.com/office/drawing/2014/main" id="{03C6CB84-BC94-41E8-A058-07C8F3460B93}"/>
              </a:ext>
            </a:extLst>
          </p:cNvPr>
          <p:cNvSpPr>
            <a:spLocks noGrp="1"/>
          </p:cNvSpPr>
          <p:nvPr>
            <p:ph sz="quarter" idx="13"/>
          </p:nvPr>
        </p:nvSpPr>
        <p:spPr>
          <a:xfrm>
            <a:off x="685800" y="1516758"/>
            <a:ext cx="7772400" cy="4498848"/>
          </a:xfrm>
        </p:spPr>
        <p:txBody>
          <a:bodyPr/>
          <a:lstStyle/>
          <a:p>
            <a:pPr>
              <a:lnSpc>
                <a:spcPct val="100000"/>
              </a:lnSpc>
            </a:pPr>
            <a:r>
              <a:rPr lang="en-US" sz="2000" dirty="0"/>
              <a:t>Data source</a:t>
            </a:r>
          </a:p>
          <a:p>
            <a:pPr>
              <a:lnSpc>
                <a:spcPct val="100000"/>
              </a:lnSpc>
            </a:pPr>
            <a:r>
              <a:rPr lang="en-US" dirty="0"/>
              <a:t>How variables were constructed </a:t>
            </a:r>
          </a:p>
          <a:p>
            <a:pPr>
              <a:lnSpc>
                <a:spcPct val="100000"/>
              </a:lnSpc>
            </a:pPr>
            <a:r>
              <a:rPr lang="en-US" sz="2000" dirty="0"/>
              <a:t>Sample size</a:t>
            </a:r>
          </a:p>
          <a:p>
            <a:pPr>
              <a:lnSpc>
                <a:spcPct val="100000"/>
              </a:lnSpc>
            </a:pPr>
            <a:r>
              <a:rPr lang="en-US" dirty="0"/>
              <a:t>Regression specification</a:t>
            </a:r>
          </a:p>
          <a:p>
            <a:pPr lvl="1">
              <a:lnSpc>
                <a:spcPct val="100000"/>
              </a:lnSpc>
            </a:pPr>
            <a:r>
              <a:rPr lang="en-US" dirty="0"/>
              <a:t>e.g. OLS, </a:t>
            </a:r>
            <a:r>
              <a:rPr lang="en-US" sz="2000" dirty="0"/>
              <a:t>IV</a:t>
            </a:r>
          </a:p>
          <a:p>
            <a:pPr>
              <a:lnSpc>
                <a:spcPct val="100000"/>
              </a:lnSpc>
            </a:pPr>
            <a:r>
              <a:rPr lang="en-US" sz="2000" dirty="0"/>
              <a:t>Outcome variable</a:t>
            </a:r>
          </a:p>
          <a:p>
            <a:pPr>
              <a:lnSpc>
                <a:spcPct val="100000"/>
              </a:lnSpc>
            </a:pPr>
            <a:r>
              <a:rPr lang="en-US" sz="2000" dirty="0"/>
              <a:t>Independent variables</a:t>
            </a:r>
          </a:p>
          <a:p>
            <a:pPr>
              <a:lnSpc>
                <a:spcPct val="100000"/>
              </a:lnSpc>
            </a:pPr>
            <a:r>
              <a:rPr lang="en-US" dirty="0"/>
              <a:t>Other controls (fixed effects, controls)</a:t>
            </a:r>
            <a:endParaRPr lang="en-US" sz="2000" dirty="0"/>
          </a:p>
          <a:p>
            <a:pPr>
              <a:lnSpc>
                <a:spcPct val="100000"/>
              </a:lnSpc>
            </a:pPr>
            <a:r>
              <a:rPr lang="en-US" dirty="0"/>
              <a:t>Significance</a:t>
            </a:r>
          </a:p>
          <a:p>
            <a:pPr lvl="1">
              <a:lnSpc>
                <a:spcPct val="100000"/>
              </a:lnSpc>
            </a:pPr>
            <a:r>
              <a:rPr lang="en-US" dirty="0"/>
              <a:t>Stars (some journals don’t allow this anymore!)</a:t>
            </a:r>
          </a:p>
          <a:p>
            <a:pPr lvl="1">
              <a:lnSpc>
                <a:spcPct val="100000"/>
              </a:lnSpc>
            </a:pPr>
            <a:r>
              <a:rPr lang="en-US" dirty="0"/>
              <a:t>Standard errors </a:t>
            </a:r>
          </a:p>
        </p:txBody>
      </p:sp>
    </p:spTree>
    <p:extLst>
      <p:ext uri="{BB962C8B-B14F-4D97-AF65-F5344CB8AC3E}">
        <p14:creationId xmlns:p14="http://schemas.microsoft.com/office/powerpoint/2010/main" val="17259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5" name="Subtitle 4"/>
          <p:cNvSpPr>
            <a:spLocks noGrp="1"/>
          </p:cNvSpPr>
          <p:nvPr>
            <p:ph idx="4294967295"/>
          </p:nvPr>
        </p:nvSpPr>
        <p:spPr>
          <a:xfrm>
            <a:off x="685800" y="2286000"/>
            <a:ext cx="7772400" cy="3429000"/>
          </a:xfrm>
        </p:spPr>
        <p:txBody>
          <a:bodyPr/>
          <a:lstStyle/>
          <a:p>
            <a:pPr marL="342900" indent="-342900">
              <a:buFont typeface="+mj-lt"/>
              <a:buAutoNum type="arabicPeriod"/>
            </a:pPr>
            <a:r>
              <a:rPr lang="en-US" sz="1800" dirty="0">
                <a:solidFill>
                  <a:schemeClr val="tx1"/>
                </a:solidFill>
              </a:rPr>
              <a:t>Graphing</a:t>
            </a:r>
          </a:p>
          <a:p>
            <a:pPr marL="342900" indent="-342900">
              <a:buFont typeface="+mj-lt"/>
              <a:buAutoNum type="arabicPeriod"/>
            </a:pPr>
            <a:r>
              <a:rPr lang="en-US" sz="1800" dirty="0">
                <a:solidFill>
                  <a:schemeClr val="tx1"/>
                </a:solidFill>
              </a:rPr>
              <a:t>Tables</a:t>
            </a:r>
          </a:p>
          <a:p>
            <a:pPr marL="342900" indent="-342900">
              <a:buFont typeface="+mj-lt"/>
              <a:buAutoNum type="arabicPeriod"/>
            </a:pPr>
            <a:r>
              <a:rPr lang="en-US" sz="1800" b="1" u="sng" dirty="0">
                <a:solidFill>
                  <a:schemeClr val="tx1"/>
                </a:solidFill>
              </a:rPr>
              <a:t>Latex</a:t>
            </a:r>
          </a:p>
          <a:p>
            <a:pPr marL="342900" indent="-342900">
              <a:buFont typeface="+mj-lt"/>
              <a:buAutoNum type="arabicPeriod"/>
            </a:pPr>
            <a:r>
              <a:rPr lang="en-US" sz="1800" dirty="0">
                <a:solidFill>
                  <a:schemeClr val="tx1"/>
                </a:solidFill>
              </a:rPr>
              <a:t>Organizing your research output</a:t>
            </a:r>
          </a:p>
        </p:txBody>
      </p:sp>
    </p:spTree>
    <p:extLst>
      <p:ext uri="{BB962C8B-B14F-4D97-AF65-F5344CB8AC3E}">
        <p14:creationId xmlns:p14="http://schemas.microsoft.com/office/powerpoint/2010/main" val="1942197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LaTeX</a:t>
            </a:r>
          </a:p>
        </p:txBody>
      </p:sp>
      <p:sp>
        <p:nvSpPr>
          <p:cNvPr id="5" name="Subtitle 4"/>
          <p:cNvSpPr>
            <a:spLocks noGrp="1"/>
          </p:cNvSpPr>
          <p:nvPr>
            <p:ph idx="4294967295"/>
          </p:nvPr>
        </p:nvSpPr>
        <p:spPr>
          <a:xfrm>
            <a:off x="685800" y="1828800"/>
            <a:ext cx="7772400" cy="3429000"/>
          </a:xfrm>
        </p:spPr>
        <p:txBody>
          <a:bodyPr/>
          <a:lstStyle/>
          <a:p>
            <a:pPr marL="457200" indent="-457200">
              <a:buAutoNum type="arabicPeriod"/>
            </a:pPr>
            <a:endParaRPr lang="en-US" dirty="0">
              <a:solidFill>
                <a:schemeClr val="tx1"/>
              </a:solidFill>
            </a:endParaRPr>
          </a:p>
          <a:p>
            <a:pPr marL="457200" indent="-457200">
              <a:buAutoNum type="arabicPeriod"/>
            </a:pPr>
            <a:r>
              <a:rPr lang="en-US" dirty="0">
                <a:solidFill>
                  <a:schemeClr val="tx1"/>
                </a:solidFill>
              </a:rPr>
              <a:t>Install a </a:t>
            </a:r>
            <a:r>
              <a:rPr lang="en-US" dirty="0" err="1">
                <a:solidFill>
                  <a:schemeClr val="tx1"/>
                </a:solidFill>
              </a:rPr>
              <a:t>TeX</a:t>
            </a:r>
            <a:r>
              <a:rPr lang="en-US" dirty="0">
                <a:solidFill>
                  <a:schemeClr val="tx1"/>
                </a:solidFill>
              </a:rPr>
              <a:t> distribution (</a:t>
            </a:r>
            <a:r>
              <a:rPr lang="en-US" b="0" i="0" dirty="0" err="1">
                <a:solidFill>
                  <a:srgbClr val="202122"/>
                </a:solidFill>
                <a:effectLst/>
                <a:latin typeface="Arial" panose="020B0604020202020204" pitchFamily="34" charset="0"/>
              </a:rPr>
              <a:t>TeX</a:t>
            </a:r>
            <a:r>
              <a:rPr lang="en-US" b="0" i="0" dirty="0">
                <a:solidFill>
                  <a:srgbClr val="202122"/>
                </a:solidFill>
                <a:effectLst/>
                <a:latin typeface="Arial" panose="020B0604020202020204" pitchFamily="34" charset="0"/>
              </a:rPr>
              <a:t> Live, </a:t>
            </a:r>
            <a:r>
              <a:rPr lang="en-US" b="0" i="0" dirty="0" err="1">
                <a:solidFill>
                  <a:srgbClr val="202122"/>
                </a:solidFill>
                <a:effectLst/>
                <a:latin typeface="Arial" panose="020B0604020202020204" pitchFamily="34" charset="0"/>
              </a:rPr>
              <a:t>MiKTeX</a:t>
            </a:r>
            <a:r>
              <a:rPr lang="en-US" b="0" i="0" dirty="0">
                <a:solidFill>
                  <a:srgbClr val="202122"/>
                </a:solidFill>
                <a:effectLst/>
                <a:latin typeface="Arial" panose="020B0604020202020204" pitchFamily="34" charset="0"/>
              </a:rPr>
              <a:t>, or </a:t>
            </a:r>
            <a:r>
              <a:rPr lang="en-US" b="0" i="0" dirty="0" err="1">
                <a:solidFill>
                  <a:srgbClr val="202122"/>
                </a:solidFill>
                <a:effectLst/>
                <a:latin typeface="Arial" panose="020B0604020202020204" pitchFamily="34" charset="0"/>
              </a:rPr>
              <a:t>MacTeX</a:t>
            </a:r>
            <a:r>
              <a:rPr lang="en-US" b="0" i="0" dirty="0">
                <a:solidFill>
                  <a:srgbClr val="202122"/>
                </a:solidFill>
                <a:effectLst/>
                <a:latin typeface="Arial" panose="020B0604020202020204" pitchFamily="34" charset="0"/>
              </a:rPr>
              <a:t>)</a:t>
            </a:r>
          </a:p>
          <a:p>
            <a:pPr marL="457200" indent="-457200">
              <a:buAutoNum type="arabicPeriod"/>
            </a:pPr>
            <a:r>
              <a:rPr lang="en-US" dirty="0">
                <a:solidFill>
                  <a:srgbClr val="202122"/>
                </a:solidFill>
              </a:rPr>
              <a:t>Install an editor (</a:t>
            </a:r>
            <a:r>
              <a:rPr lang="en-US" dirty="0" err="1">
                <a:solidFill>
                  <a:srgbClr val="202122"/>
                </a:solidFill>
              </a:rPr>
              <a:t>Lyx</a:t>
            </a:r>
            <a:r>
              <a:rPr lang="en-US" dirty="0">
                <a:solidFill>
                  <a:srgbClr val="202122"/>
                </a:solidFill>
              </a:rPr>
              <a:t>, </a:t>
            </a:r>
            <a:r>
              <a:rPr lang="en-US" dirty="0" err="1">
                <a:solidFill>
                  <a:srgbClr val="202122"/>
                </a:solidFill>
              </a:rPr>
              <a:t>TeXmaker</a:t>
            </a:r>
            <a:r>
              <a:rPr lang="en-US" dirty="0">
                <a:solidFill>
                  <a:srgbClr val="202122"/>
                </a:solidFill>
              </a:rPr>
              <a:t>, or other)</a:t>
            </a:r>
          </a:p>
          <a:p>
            <a:pPr marL="457200" indent="-457200">
              <a:buAutoNum type="arabicPeriod"/>
            </a:pPr>
            <a:r>
              <a:rPr lang="en-US" dirty="0">
                <a:solidFill>
                  <a:srgbClr val="202122"/>
                </a:solidFill>
              </a:rPr>
              <a:t>Export to PDF</a:t>
            </a:r>
            <a:endParaRPr lang="en-US" dirty="0">
              <a:solidFill>
                <a:schemeClr val="tx1"/>
              </a:solidFill>
            </a:endParaRPr>
          </a:p>
          <a:p>
            <a:pPr marL="457200" indent="-457200">
              <a:buAutoNum type="arabicPeriod"/>
            </a:pPr>
            <a:endParaRPr lang="en-US" dirty="0">
              <a:solidFill>
                <a:schemeClr val="tx1"/>
              </a:solidFill>
            </a:endParaRPr>
          </a:p>
        </p:txBody>
      </p:sp>
    </p:spTree>
    <p:extLst>
      <p:ext uri="{BB962C8B-B14F-4D97-AF65-F5344CB8AC3E}">
        <p14:creationId xmlns:p14="http://schemas.microsoft.com/office/powerpoint/2010/main" val="1887340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LaTeX</a:t>
            </a:r>
          </a:p>
        </p:txBody>
      </p:sp>
      <p:sp>
        <p:nvSpPr>
          <p:cNvPr id="5" name="Subtitle 4"/>
          <p:cNvSpPr>
            <a:spLocks noGrp="1"/>
          </p:cNvSpPr>
          <p:nvPr>
            <p:ph idx="4294967295"/>
          </p:nvPr>
        </p:nvSpPr>
        <p:spPr>
          <a:xfrm>
            <a:off x="685800" y="1828800"/>
            <a:ext cx="7772400" cy="3429000"/>
          </a:xfrm>
        </p:spPr>
        <p:txBody>
          <a:bodyPr/>
          <a:lstStyle/>
          <a:p>
            <a:pPr marL="457200" indent="-457200">
              <a:buAutoNum type="arabicPeriod"/>
            </a:pPr>
            <a:endParaRPr lang="en-US" dirty="0">
              <a:solidFill>
                <a:schemeClr val="tx1"/>
              </a:solidFill>
            </a:endParaRPr>
          </a:p>
          <a:p>
            <a:pPr marL="457200" indent="-457200">
              <a:buAutoNum type="arabicPeriod"/>
            </a:pPr>
            <a:r>
              <a:rPr lang="en-US" strike="sngStrike" dirty="0">
                <a:solidFill>
                  <a:schemeClr val="tx1"/>
                </a:solidFill>
              </a:rPr>
              <a:t>Install a </a:t>
            </a:r>
            <a:r>
              <a:rPr lang="en-US" strike="sngStrike" dirty="0" err="1">
                <a:solidFill>
                  <a:schemeClr val="tx1"/>
                </a:solidFill>
              </a:rPr>
              <a:t>TeX</a:t>
            </a:r>
            <a:r>
              <a:rPr lang="en-US" strike="sngStrike" dirty="0">
                <a:solidFill>
                  <a:schemeClr val="tx1"/>
                </a:solidFill>
              </a:rPr>
              <a:t> distribution (</a:t>
            </a:r>
            <a:r>
              <a:rPr lang="en-US" b="0" i="0" strike="sngStrike" dirty="0" err="1">
                <a:solidFill>
                  <a:srgbClr val="202122"/>
                </a:solidFill>
                <a:effectLst/>
                <a:latin typeface="Arial" panose="020B0604020202020204" pitchFamily="34" charset="0"/>
              </a:rPr>
              <a:t>TeX</a:t>
            </a:r>
            <a:r>
              <a:rPr lang="en-US" b="0" i="0" strike="sngStrike" dirty="0">
                <a:solidFill>
                  <a:srgbClr val="202122"/>
                </a:solidFill>
                <a:effectLst/>
                <a:latin typeface="Arial" panose="020B0604020202020204" pitchFamily="34" charset="0"/>
              </a:rPr>
              <a:t> Live, </a:t>
            </a:r>
            <a:r>
              <a:rPr lang="en-US" b="0" i="0" strike="sngStrike" dirty="0" err="1">
                <a:solidFill>
                  <a:srgbClr val="202122"/>
                </a:solidFill>
                <a:effectLst/>
                <a:latin typeface="Arial" panose="020B0604020202020204" pitchFamily="34" charset="0"/>
              </a:rPr>
              <a:t>MiKTeX</a:t>
            </a:r>
            <a:r>
              <a:rPr lang="en-US" b="0" i="0" strike="sngStrike" dirty="0">
                <a:solidFill>
                  <a:srgbClr val="202122"/>
                </a:solidFill>
                <a:effectLst/>
                <a:latin typeface="Arial" panose="020B0604020202020204" pitchFamily="34" charset="0"/>
              </a:rPr>
              <a:t>, or </a:t>
            </a:r>
            <a:r>
              <a:rPr lang="en-US" b="0" i="0" strike="sngStrike" dirty="0" err="1">
                <a:solidFill>
                  <a:srgbClr val="202122"/>
                </a:solidFill>
                <a:effectLst/>
                <a:latin typeface="Arial" panose="020B0604020202020204" pitchFamily="34" charset="0"/>
              </a:rPr>
              <a:t>MacTeX</a:t>
            </a:r>
            <a:r>
              <a:rPr lang="en-US" b="0" i="0" strike="sngStrike" dirty="0">
                <a:solidFill>
                  <a:srgbClr val="202122"/>
                </a:solidFill>
                <a:effectLst/>
                <a:latin typeface="Arial" panose="020B0604020202020204" pitchFamily="34" charset="0"/>
              </a:rPr>
              <a:t>)</a:t>
            </a:r>
          </a:p>
          <a:p>
            <a:pPr marL="457200" indent="-457200">
              <a:buAutoNum type="arabicPeriod"/>
            </a:pPr>
            <a:r>
              <a:rPr lang="en-US" strike="sngStrike" dirty="0">
                <a:solidFill>
                  <a:srgbClr val="202122"/>
                </a:solidFill>
              </a:rPr>
              <a:t>Install an editor (</a:t>
            </a:r>
            <a:r>
              <a:rPr lang="en-US" strike="sngStrike" dirty="0" err="1">
                <a:solidFill>
                  <a:srgbClr val="202122"/>
                </a:solidFill>
              </a:rPr>
              <a:t>Lyx</a:t>
            </a:r>
            <a:r>
              <a:rPr lang="en-US" strike="sngStrike" dirty="0">
                <a:solidFill>
                  <a:srgbClr val="202122"/>
                </a:solidFill>
              </a:rPr>
              <a:t>, </a:t>
            </a:r>
            <a:r>
              <a:rPr lang="en-US" strike="sngStrike" dirty="0" err="1">
                <a:solidFill>
                  <a:srgbClr val="202122"/>
                </a:solidFill>
              </a:rPr>
              <a:t>TeXmaker</a:t>
            </a:r>
            <a:r>
              <a:rPr lang="en-US" strike="sngStrike" dirty="0">
                <a:solidFill>
                  <a:srgbClr val="202122"/>
                </a:solidFill>
              </a:rPr>
              <a:t>, or other)</a:t>
            </a:r>
          </a:p>
          <a:p>
            <a:pPr marL="457200" indent="-457200">
              <a:buAutoNum type="arabicPeriod"/>
            </a:pPr>
            <a:r>
              <a:rPr lang="en-US" strike="sngStrike" dirty="0">
                <a:solidFill>
                  <a:srgbClr val="202122"/>
                </a:solidFill>
              </a:rPr>
              <a:t>Export to PDF</a:t>
            </a:r>
          </a:p>
          <a:p>
            <a:pPr marL="0" indent="0">
              <a:buNone/>
            </a:pPr>
            <a:endParaRPr lang="en-US" dirty="0">
              <a:solidFill>
                <a:srgbClr val="202122"/>
              </a:solidFill>
            </a:endParaRPr>
          </a:p>
          <a:p>
            <a:pPr marL="457200" indent="-457200">
              <a:buAutoNum type="arabicPeriod"/>
            </a:pPr>
            <a:r>
              <a:rPr lang="en-US" b="1" dirty="0">
                <a:solidFill>
                  <a:srgbClr val="202122"/>
                </a:solidFill>
              </a:rPr>
              <a:t>Just use Overleaf.com</a:t>
            </a:r>
          </a:p>
          <a:p>
            <a:pPr marL="457200" indent="-457200">
              <a:buAutoNum type="arabicPeriod"/>
            </a:pPr>
            <a:endParaRPr lang="en-US" dirty="0">
              <a:solidFill>
                <a:schemeClr val="tx1"/>
              </a:solidFill>
            </a:endParaRPr>
          </a:p>
          <a:p>
            <a:pPr marL="457200" indent="-457200">
              <a:buAutoNum type="arabicPeriod"/>
            </a:pPr>
            <a:endParaRPr lang="en-US" dirty="0">
              <a:solidFill>
                <a:schemeClr val="tx1"/>
              </a:solidFill>
            </a:endParaRPr>
          </a:p>
        </p:txBody>
      </p:sp>
    </p:spTree>
    <p:extLst>
      <p:ext uri="{BB962C8B-B14F-4D97-AF65-F5344CB8AC3E}">
        <p14:creationId xmlns:p14="http://schemas.microsoft.com/office/powerpoint/2010/main" val="360928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749DC7-4334-4A1A-A3D8-BADCEF306F20}"/>
              </a:ext>
            </a:extLst>
          </p:cNvPr>
          <p:cNvPicPr>
            <a:picLocks noChangeAspect="1"/>
          </p:cNvPicPr>
          <p:nvPr/>
        </p:nvPicPr>
        <p:blipFill rotWithShape="1">
          <a:blip r:embed="rId2"/>
          <a:srcRect l="5548" t="5318" r="6101"/>
          <a:stretch/>
        </p:blipFill>
        <p:spPr>
          <a:xfrm>
            <a:off x="304799" y="685800"/>
            <a:ext cx="4114801" cy="5745924"/>
          </a:xfrm>
          <a:prstGeom prst="rect">
            <a:avLst/>
          </a:prstGeom>
          <a:ln>
            <a:solidFill>
              <a:schemeClr val="accent1"/>
            </a:solidFill>
          </a:ln>
        </p:spPr>
      </p:pic>
      <p:pic>
        <p:nvPicPr>
          <p:cNvPr id="9" name="Picture 8">
            <a:extLst>
              <a:ext uri="{FF2B5EF4-FFF2-40B4-BE49-F238E27FC236}">
                <a16:creationId xmlns:a16="http://schemas.microsoft.com/office/drawing/2014/main" id="{8BBB6134-43A0-47AD-B950-6490E7BB8AEF}"/>
              </a:ext>
            </a:extLst>
          </p:cNvPr>
          <p:cNvPicPr>
            <a:picLocks noChangeAspect="1"/>
          </p:cNvPicPr>
          <p:nvPr/>
        </p:nvPicPr>
        <p:blipFill rotWithShape="1">
          <a:blip r:embed="rId3"/>
          <a:srcRect l="7727" t="5318" r="3408"/>
          <a:stretch/>
        </p:blipFill>
        <p:spPr>
          <a:xfrm>
            <a:off x="4719917" y="671382"/>
            <a:ext cx="4195484" cy="5745924"/>
          </a:xfrm>
          <a:prstGeom prst="rect">
            <a:avLst/>
          </a:prstGeom>
          <a:ln>
            <a:solidFill>
              <a:schemeClr val="accent1"/>
            </a:solidFill>
          </a:ln>
        </p:spPr>
      </p:pic>
      <p:sp>
        <p:nvSpPr>
          <p:cNvPr id="2" name="Title 1"/>
          <p:cNvSpPr>
            <a:spLocks noGrp="1"/>
          </p:cNvSpPr>
          <p:nvPr>
            <p:ph type="title"/>
          </p:nvPr>
        </p:nvSpPr>
        <p:spPr/>
        <p:txBody>
          <a:bodyPr/>
          <a:lstStyle/>
          <a:p>
            <a:pPr algn="ctr"/>
            <a:r>
              <a:rPr lang="en-US" dirty="0"/>
              <a:t>Calling the graphs &amp; tables you made</a:t>
            </a:r>
          </a:p>
        </p:txBody>
      </p:sp>
    </p:spTree>
    <p:extLst>
      <p:ext uri="{BB962C8B-B14F-4D97-AF65-F5344CB8AC3E}">
        <p14:creationId xmlns:p14="http://schemas.microsoft.com/office/powerpoint/2010/main" val="779037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3"/>
          <p:cNvSpPr>
            <a:spLocks noGrp="1"/>
          </p:cNvSpPr>
          <p:nvPr>
            <p:ph type="title"/>
          </p:nvPr>
        </p:nvSpPr>
        <p:spPr/>
        <p:txBody>
          <a:bodyPr/>
          <a:lstStyle/>
          <a:p>
            <a:r>
              <a:rPr lang="en-US" cap="none" dirty="0"/>
              <a:t>Communicating research</a:t>
            </a:r>
            <a:endParaRPr lang="en-US" dirty="0">
              <a:solidFill>
                <a:schemeClr val="tx2">
                  <a:lumMod val="40000"/>
                  <a:lumOff val="60000"/>
                </a:schemeClr>
              </a:solidFill>
            </a:endParaRPr>
          </a:p>
        </p:txBody>
      </p:sp>
      <p:sp>
        <p:nvSpPr>
          <p:cNvPr id="13" name="Text Placeholder 6"/>
          <p:cNvSpPr>
            <a:spLocks noGrp="1"/>
          </p:cNvSpPr>
          <p:nvPr>
            <p:ph type="body" idx="1"/>
          </p:nvPr>
        </p:nvSpPr>
        <p:spPr>
          <a:xfrm>
            <a:off x="685800" y="3657600"/>
            <a:ext cx="7772400" cy="1316052"/>
          </a:xfrm>
        </p:spPr>
        <p:txBody>
          <a:bodyPr/>
          <a:lstStyle/>
          <a:p>
            <a:r>
              <a:rPr lang="en-US" i="0" dirty="0">
                <a:solidFill>
                  <a:schemeClr val="bg1"/>
                </a:solidFill>
              </a:rPr>
              <a:t>Prof. Susanna Berkouwer</a:t>
            </a:r>
          </a:p>
          <a:p>
            <a:r>
              <a:rPr lang="en-US" dirty="0"/>
              <a:t>Pre-doc Training, August 2023</a:t>
            </a:r>
          </a:p>
        </p:txBody>
      </p:sp>
    </p:spTree>
    <p:extLst>
      <p:ext uri="{BB962C8B-B14F-4D97-AF65-F5344CB8AC3E}">
        <p14:creationId xmlns:p14="http://schemas.microsoft.com/office/powerpoint/2010/main" val="375094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352"/>
            <a:ext cx="9144000" cy="762000"/>
          </a:xfrm>
        </p:spPr>
        <p:txBody>
          <a:bodyPr/>
          <a:lstStyle/>
          <a:p>
            <a:pPr algn="ctr"/>
            <a:r>
              <a:rPr lang="en-US" sz="2400" dirty="0"/>
              <a:t>Calling graphs you made </a:t>
            </a:r>
            <a:r>
              <a:rPr lang="en-US" sz="2400" b="0" dirty="0"/>
              <a:t>(ask your PI / other pre-docs for code)</a:t>
            </a:r>
          </a:p>
        </p:txBody>
      </p:sp>
      <p:sp>
        <p:nvSpPr>
          <p:cNvPr id="9" name="TextBox 8">
            <a:extLst>
              <a:ext uri="{FF2B5EF4-FFF2-40B4-BE49-F238E27FC236}">
                <a16:creationId xmlns:a16="http://schemas.microsoft.com/office/drawing/2014/main" id="{12E309F6-E4E6-4C90-877B-02113D12B797}"/>
              </a:ext>
            </a:extLst>
          </p:cNvPr>
          <p:cNvSpPr txBox="1"/>
          <p:nvPr/>
        </p:nvSpPr>
        <p:spPr>
          <a:xfrm>
            <a:off x="5569226" y="1143000"/>
            <a:ext cx="3581400" cy="4093428"/>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\begin{figure}[h]</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\caption{Energy efficient stoves reduce energy spending}</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\begin{</a:t>
            </a:r>
            <a:r>
              <a:rPr lang="en-US" sz="1000" dirty="0" err="1">
                <a:latin typeface="Courier New" panose="02070309020205020404" pitchFamily="49" charset="0"/>
                <a:cs typeface="Courier New" panose="02070309020205020404" pitchFamily="49" charset="0"/>
              </a:rPr>
              <a:t>flushright</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\begin{</a:t>
            </a:r>
            <a:r>
              <a:rPr lang="en-US" sz="1000" dirty="0" err="1">
                <a:latin typeface="Courier New" panose="02070309020205020404" pitchFamily="49" charset="0"/>
                <a:cs typeface="Courier New" panose="02070309020205020404" pitchFamily="49" charset="0"/>
              </a:rPr>
              <a:t>minipage</a:t>
            </a:r>
            <a:r>
              <a:rPr lang="en-US" sz="1000" dirty="0">
                <a:latin typeface="Courier New" panose="02070309020205020404" pitchFamily="49" charset="0"/>
                <a:cs typeface="Courier New" panose="02070309020205020404" pitchFamily="49" charset="0"/>
              </a:rPr>
              <a:t>}{0.9\</a:t>
            </a:r>
            <a:r>
              <a:rPr lang="en-US" sz="1000" dirty="0" err="1">
                <a:latin typeface="Courier New" panose="02070309020205020404" pitchFamily="49" charset="0"/>
                <a:cs typeface="Courier New" panose="02070309020205020404" pitchFamily="49" charset="0"/>
              </a:rPr>
              <a:t>textwidth</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\label{</a:t>
            </a:r>
            <a:r>
              <a:rPr lang="en-US" sz="1000" dirty="0" err="1">
                <a:latin typeface="Courier New" panose="02070309020205020404" pitchFamily="49" charset="0"/>
                <a:cs typeface="Courier New" panose="02070309020205020404" pitchFamily="49" charset="0"/>
              </a:rPr>
              <a:t>fig:diffindiff</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includegraphics</a:t>
            </a:r>
            <a:r>
              <a:rPr lang="en-US" sz="1000" dirty="0">
                <a:latin typeface="Courier New" panose="02070309020205020404" pitchFamily="49" charset="0"/>
                <a:cs typeface="Courier New" panose="02070309020205020404" pitchFamily="49" charset="0"/>
              </a:rPr>
              <a:t>[width=1\</a:t>
            </a:r>
            <a:r>
              <a:rPr lang="en-US" sz="1000" dirty="0" err="1">
                <a:latin typeface="Courier New" panose="02070309020205020404" pitchFamily="49" charset="0"/>
                <a:cs typeface="Courier New" panose="02070309020205020404" pitchFamily="49" charset="0"/>
              </a:rPr>
              <a:t>textwidth</a:t>
            </a:r>
            <a:r>
              <a:rPr lang="en-US" sz="1000" dirty="0">
                <a:latin typeface="Courier New" panose="02070309020205020404" pitchFamily="49" charset="0"/>
                <a:cs typeface="Courier New" panose="02070309020205020404" pitchFamily="49" charset="0"/>
              </a:rPr>
              <a:t>]{"Images/</a:t>
            </a:r>
            <a:r>
              <a:rPr lang="en-US" sz="1000" dirty="0" err="1">
                <a:latin typeface="Courier New" panose="02070309020205020404" pitchFamily="49" charset="0"/>
                <a:cs typeface="Courier New" panose="02070309020205020404" pitchFamily="49" charset="0"/>
              </a:rPr>
              <a:t>DiffInDiffCharcoal_USD_PAPER".pdf</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\end{</a:t>
            </a:r>
            <a:r>
              <a:rPr lang="en-US" sz="1000" dirty="0" err="1">
                <a:latin typeface="Courier New" panose="02070309020205020404" pitchFamily="49" charset="0"/>
                <a:cs typeface="Courier New" panose="02070309020205020404" pitchFamily="49" charset="0"/>
              </a:rPr>
              <a:t>minipage</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\end{</a:t>
            </a:r>
            <a:r>
              <a:rPr lang="en-US" sz="1000" dirty="0" err="1">
                <a:latin typeface="Courier New" panose="02070309020205020404" pitchFamily="49" charset="0"/>
                <a:cs typeface="Courier New" panose="02070309020205020404" pitchFamily="49" charset="0"/>
              </a:rPr>
              <a:t>flushright</a:t>
            </a:r>
            <a:r>
              <a:rPr lang="en-US" sz="1000" dirty="0">
                <a:latin typeface="Courier New" panose="02070309020205020404" pitchFamily="49" charset="0"/>
                <a:cs typeface="Courier New" panose="02070309020205020404" pitchFamily="49" charset="0"/>
              </a:rPr>
              <a:t>}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\justify \</a:t>
            </a:r>
            <a:r>
              <a:rPr lang="en-US" sz="1000" dirty="0" err="1">
                <a:latin typeface="Courier New" panose="02070309020205020404" pitchFamily="49" charset="0"/>
                <a:cs typeface="Courier New" panose="02070309020205020404" pitchFamily="49" charset="0"/>
              </a:rPr>
              <a:t>footnotesize</a:t>
            </a:r>
            <a:r>
              <a:rPr lang="en-US" sz="1000" dirty="0">
                <a:latin typeface="Courier New" panose="02070309020205020404" pitchFamily="49" charset="0"/>
                <a:cs typeface="Courier New" panose="02070309020205020404" pitchFamily="49" charset="0"/>
              </a:rPr>
              <a:t> Weekly charcoal spending by adopters and non-adopters of the energy efficient stove before and after the main visit (visit 2). Charcoal spending is elicited through a recurring 3-day SMS survey. Adoption of the stove causes charcoal expenditures to drop by USD 2.27 per week (40 percent relative to the control group). The causal estimates presented in \</a:t>
            </a:r>
            <a:r>
              <a:rPr lang="en-US" sz="1000" dirty="0" err="1">
                <a:latin typeface="Courier New" panose="02070309020205020404" pitchFamily="49" charset="0"/>
                <a:cs typeface="Courier New" panose="02070309020205020404" pitchFamily="49" charset="0"/>
              </a:rPr>
              <a:t>autoref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fig:diffindiffIV</a:t>
            </a:r>
            <a:r>
              <a:rPr lang="en-US" sz="1000" dirty="0">
                <a:latin typeface="Courier New" panose="02070309020205020404" pitchFamily="49" charset="0"/>
                <a:cs typeface="Courier New" panose="02070309020205020404" pitchFamily="49" charset="0"/>
              </a:rPr>
              <a:t>} are similar.</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\end{figure}</a:t>
            </a:r>
          </a:p>
        </p:txBody>
      </p:sp>
      <p:pic>
        <p:nvPicPr>
          <p:cNvPr id="3" name="Picture 2">
            <a:extLst>
              <a:ext uri="{FF2B5EF4-FFF2-40B4-BE49-F238E27FC236}">
                <a16:creationId xmlns:a16="http://schemas.microsoft.com/office/drawing/2014/main" id="{2AE0C311-DAF4-6447-A793-2842829B20B0}"/>
              </a:ext>
            </a:extLst>
          </p:cNvPr>
          <p:cNvPicPr>
            <a:picLocks noChangeAspect="1"/>
          </p:cNvPicPr>
          <p:nvPr/>
        </p:nvPicPr>
        <p:blipFill>
          <a:blip r:embed="rId2"/>
          <a:stretch>
            <a:fillRect/>
          </a:stretch>
        </p:blipFill>
        <p:spPr>
          <a:xfrm>
            <a:off x="152400" y="1752600"/>
            <a:ext cx="5181600" cy="3201699"/>
          </a:xfrm>
          <a:prstGeom prst="rect">
            <a:avLst/>
          </a:prstGeom>
        </p:spPr>
      </p:pic>
      <p:sp>
        <p:nvSpPr>
          <p:cNvPr id="7" name="Rectangle 6">
            <a:extLst>
              <a:ext uri="{FF2B5EF4-FFF2-40B4-BE49-F238E27FC236}">
                <a16:creationId xmlns:a16="http://schemas.microsoft.com/office/drawing/2014/main" id="{14233EB7-35D0-CD48-B8B8-EA4FFF1F6F4A}"/>
              </a:ext>
            </a:extLst>
          </p:cNvPr>
          <p:cNvSpPr/>
          <p:nvPr/>
        </p:nvSpPr>
        <p:spPr>
          <a:xfrm>
            <a:off x="5569226" y="2514600"/>
            <a:ext cx="3498574"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59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3BF9C-8C8A-4C4C-9500-7C02C2CC5AC5}"/>
              </a:ext>
            </a:extLst>
          </p:cNvPr>
          <p:cNvPicPr>
            <a:picLocks noChangeAspect="1"/>
          </p:cNvPicPr>
          <p:nvPr/>
        </p:nvPicPr>
        <p:blipFill>
          <a:blip r:embed="rId2"/>
          <a:stretch>
            <a:fillRect/>
          </a:stretch>
        </p:blipFill>
        <p:spPr>
          <a:xfrm>
            <a:off x="76200" y="818352"/>
            <a:ext cx="6839711" cy="5115168"/>
          </a:xfrm>
          <a:prstGeom prst="rect">
            <a:avLst/>
          </a:prstGeom>
        </p:spPr>
      </p:pic>
      <p:sp>
        <p:nvSpPr>
          <p:cNvPr id="10" name="Rectangle 9">
            <a:extLst>
              <a:ext uri="{FF2B5EF4-FFF2-40B4-BE49-F238E27FC236}">
                <a16:creationId xmlns:a16="http://schemas.microsoft.com/office/drawing/2014/main" id="{2804C123-FF72-4D23-8091-FF1EDCB59C72}"/>
              </a:ext>
            </a:extLst>
          </p:cNvPr>
          <p:cNvSpPr/>
          <p:nvPr/>
        </p:nvSpPr>
        <p:spPr>
          <a:xfrm>
            <a:off x="176783" y="1097029"/>
            <a:ext cx="6595872" cy="3030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6A4DE6-224C-415A-BDC9-C52C6C651CF1}"/>
              </a:ext>
            </a:extLst>
          </p:cNvPr>
          <p:cNvSpPr txBox="1"/>
          <p:nvPr/>
        </p:nvSpPr>
        <p:spPr>
          <a:xfrm>
            <a:off x="1064004" y="6113314"/>
            <a:ext cx="36576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Berkouwer &amp; Dean (AER, 2022)</a:t>
            </a:r>
          </a:p>
        </p:txBody>
      </p:sp>
      <p:sp>
        <p:nvSpPr>
          <p:cNvPr id="6" name="Title 1">
            <a:extLst>
              <a:ext uri="{FF2B5EF4-FFF2-40B4-BE49-F238E27FC236}">
                <a16:creationId xmlns:a16="http://schemas.microsoft.com/office/drawing/2014/main" id="{8263F147-BE49-2C14-6B94-DBA865C1B4E4}"/>
              </a:ext>
            </a:extLst>
          </p:cNvPr>
          <p:cNvSpPr txBox="1">
            <a:spLocks/>
          </p:cNvSpPr>
          <p:nvPr/>
        </p:nvSpPr>
        <p:spPr>
          <a:xfrm>
            <a:off x="0" y="56352"/>
            <a:ext cx="9144000" cy="762000"/>
          </a:xfrm>
          <a:prstGeom prst="rect">
            <a:avLst/>
          </a:prstGeom>
        </p:spPr>
        <p:txBody>
          <a:bodyPr vert="horz" lIns="0" tIns="0" rIns="0" bIns="0" rtlCol="0" anchor="t" anchorCtr="0">
            <a:noAutofit/>
          </a:bodyPr>
          <a:lstStyle>
            <a:lvl1pPr algn="l" defTabSz="914400" rtl="0" eaLnBrk="1" latinLnBrk="0" hangingPunct="1">
              <a:lnSpc>
                <a:spcPct val="114000"/>
              </a:lnSpc>
              <a:spcBef>
                <a:spcPct val="0"/>
              </a:spcBef>
              <a:buNone/>
              <a:defRPr sz="2600" b="1" kern="1200" baseline="0">
                <a:solidFill>
                  <a:schemeClr val="tx1"/>
                </a:solidFill>
                <a:latin typeface="Arial" pitchFamily="34" charset="0"/>
                <a:ea typeface="+mj-ea"/>
                <a:cs typeface="Arial" pitchFamily="34" charset="0"/>
              </a:defRPr>
            </a:lvl1pPr>
          </a:lstStyle>
          <a:p>
            <a:pPr algn="ctr"/>
            <a:r>
              <a:rPr lang="en-US" sz="2400"/>
              <a:t>Calling tables you made </a:t>
            </a:r>
            <a:r>
              <a:rPr lang="en-US" sz="2400" b="0"/>
              <a:t>(ask your PI / other pre-docs for code)</a:t>
            </a:r>
            <a:endParaRPr lang="en-US" sz="2400" b="0" dirty="0"/>
          </a:p>
        </p:txBody>
      </p:sp>
      <p:sp>
        <p:nvSpPr>
          <p:cNvPr id="9" name="Arrow: Right 8">
            <a:extLst>
              <a:ext uri="{FF2B5EF4-FFF2-40B4-BE49-F238E27FC236}">
                <a16:creationId xmlns:a16="http://schemas.microsoft.com/office/drawing/2014/main" id="{6E056CF8-AC45-3EB4-2AA3-1AAC5ECAADD8}"/>
              </a:ext>
            </a:extLst>
          </p:cNvPr>
          <p:cNvSpPr/>
          <p:nvPr/>
        </p:nvSpPr>
        <p:spPr>
          <a:xfrm flipH="1">
            <a:off x="6992111" y="2209800"/>
            <a:ext cx="1975695" cy="1045503"/>
          </a:xfrm>
          <a:prstGeom prst="rightArrow">
            <a:avLst>
              <a:gd name="adj1" fmla="val 53664"/>
              <a:gd name="adj2" fmla="val 3333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What you made in Stata/R</a:t>
            </a:r>
          </a:p>
        </p:txBody>
      </p:sp>
      <p:sp>
        <p:nvSpPr>
          <p:cNvPr id="11" name="Arrow: Right 10">
            <a:extLst>
              <a:ext uri="{FF2B5EF4-FFF2-40B4-BE49-F238E27FC236}">
                <a16:creationId xmlns:a16="http://schemas.microsoft.com/office/drawing/2014/main" id="{70A2B30E-EE1C-D5A7-829B-EBAF4D340C14}"/>
              </a:ext>
            </a:extLst>
          </p:cNvPr>
          <p:cNvSpPr/>
          <p:nvPr/>
        </p:nvSpPr>
        <p:spPr>
          <a:xfrm flipH="1">
            <a:off x="7013533" y="4495800"/>
            <a:ext cx="1975695" cy="1045503"/>
          </a:xfrm>
          <a:prstGeom prst="rightArrow">
            <a:avLst>
              <a:gd name="adj1" fmla="val 53664"/>
              <a:gd name="adj2" fmla="val 3333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Added in Latex</a:t>
            </a:r>
          </a:p>
        </p:txBody>
      </p:sp>
      <p:sp>
        <p:nvSpPr>
          <p:cNvPr id="14" name="Arrow: Right 13">
            <a:extLst>
              <a:ext uri="{FF2B5EF4-FFF2-40B4-BE49-F238E27FC236}">
                <a16:creationId xmlns:a16="http://schemas.microsoft.com/office/drawing/2014/main" id="{35A08D79-3FE9-44B1-002E-EA73DF35F597}"/>
              </a:ext>
            </a:extLst>
          </p:cNvPr>
          <p:cNvSpPr/>
          <p:nvPr/>
        </p:nvSpPr>
        <p:spPr>
          <a:xfrm flipH="1">
            <a:off x="7004008" y="702121"/>
            <a:ext cx="1975695" cy="511139"/>
          </a:xfrm>
          <a:prstGeom prst="rightArrow">
            <a:avLst>
              <a:gd name="adj1" fmla="val 53664"/>
              <a:gd name="adj2" fmla="val 3333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Added in Latex</a:t>
            </a:r>
          </a:p>
        </p:txBody>
      </p:sp>
    </p:spTree>
    <p:extLst>
      <p:ext uri="{BB962C8B-B14F-4D97-AF65-F5344CB8AC3E}">
        <p14:creationId xmlns:p14="http://schemas.microsoft.com/office/powerpoint/2010/main" val="208530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CCEB1C-EC38-4FD2-A8AA-F228BBB58180}"/>
              </a:ext>
            </a:extLst>
          </p:cNvPr>
          <p:cNvPicPr>
            <a:picLocks noChangeAspect="1"/>
          </p:cNvPicPr>
          <p:nvPr/>
        </p:nvPicPr>
        <p:blipFill>
          <a:blip r:embed="rId2"/>
          <a:stretch>
            <a:fillRect/>
          </a:stretch>
        </p:blipFill>
        <p:spPr>
          <a:xfrm>
            <a:off x="76200" y="2286000"/>
            <a:ext cx="4014199" cy="2743200"/>
          </a:xfrm>
          <a:prstGeom prst="rect">
            <a:avLst/>
          </a:prstGeom>
        </p:spPr>
      </p:pic>
      <p:sp>
        <p:nvSpPr>
          <p:cNvPr id="6" name="TextBox 5">
            <a:extLst>
              <a:ext uri="{FF2B5EF4-FFF2-40B4-BE49-F238E27FC236}">
                <a16:creationId xmlns:a16="http://schemas.microsoft.com/office/drawing/2014/main" id="{776EA54D-5D35-46B6-8DCC-F810611EA1CA}"/>
              </a:ext>
            </a:extLst>
          </p:cNvPr>
          <p:cNvSpPr txBox="1"/>
          <p:nvPr/>
        </p:nvSpPr>
        <p:spPr>
          <a:xfrm>
            <a:off x="4090399" y="1146244"/>
            <a:ext cx="5129801" cy="5324535"/>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\begin{table}[h]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\begin{center}</a:t>
            </a:r>
          </a:p>
          <a:p>
            <a:r>
              <a:rPr lang="en-US" sz="1000" dirty="0">
                <a:latin typeface="Courier New" panose="02070309020205020404" pitchFamily="49" charset="0"/>
                <a:cs typeface="Courier New" panose="02070309020205020404" pitchFamily="49" charset="0"/>
              </a:rPr>
              <a:t>\caption{Causal impact of stove adoption on weekly charcoal spending} \label{</a:t>
            </a:r>
            <a:r>
              <a:rPr lang="en-US" sz="1000" dirty="0" err="1">
                <a:latin typeface="Courier New" panose="02070309020205020404" pitchFamily="49" charset="0"/>
                <a:cs typeface="Courier New" panose="02070309020205020404" pitchFamily="49" charset="0"/>
              </a:rPr>
              <a:t>tab:ivresults</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addtolength</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tabcolsep</a:t>
            </a:r>
            <a:r>
              <a:rPr lang="en-US" sz="1000" dirty="0">
                <a:latin typeface="Courier New" panose="02070309020205020404" pitchFamily="49" charset="0"/>
                <a:cs typeface="Courier New" panose="02070309020205020404" pitchFamily="49" charset="0"/>
              </a:rPr>
              <a:t>}{-5pt}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\begin{tabular}{@{\extracolsep{6pt}}lccccccccc}</a:t>
            </a:r>
          </a:p>
          <a:p>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toprule</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\input{Tables/</a:t>
            </a:r>
            <a:r>
              <a:rPr lang="en-US" sz="1000" dirty="0" err="1">
                <a:latin typeface="Courier New" panose="02070309020205020404" pitchFamily="49" charset="0"/>
                <a:cs typeface="Courier New" panose="02070309020205020404" pitchFamily="49" charset="0"/>
              </a:rPr>
              <a:t>IVcharcoal_PAPER.tex</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bottomrule</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\end{tabular} \\ </a:t>
            </a:r>
          </a:p>
          <a:p>
            <a:r>
              <a:rPr lang="en-US" sz="1000" dirty="0">
                <a:latin typeface="Courier New" panose="02070309020205020404" pitchFamily="49" charset="0"/>
                <a:cs typeface="Courier New" panose="02070309020205020404" pitchFamily="49" charset="0"/>
              </a:rPr>
              <a:t>\end{center}</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footnotesize</a:t>
            </a:r>
            <a:r>
              <a:rPr lang="en-US" sz="1000" dirty="0">
                <a:latin typeface="Courier New" panose="02070309020205020404" pitchFamily="49" charset="0"/>
                <a:cs typeface="Courier New" panose="02070309020205020404" pitchFamily="49" charset="0"/>
              </a:rPr>
              <a:t> Results from an instrumental variables regression that uses the (randomly assigned) BDM price as an instrument for stove adoption to estimate the causal impact of adoption on weekly charcoal expenditures. Columns (1) and (2) present the OLS and first-stage estimates, respectively. Column (3) uses weekly charcoal expenditures in USD as the outcome variable. Column (4) uses the inverse hyperbolic sine (IHS) conversion of the USD amount. A 0.498 IHS reduction corresponds to a 40 percent reduction relative to the control group. Column (5) uses the IHS of the weight of the charcoal bucket one month after stove adoption as the outcome variable. Columns (6) and (7) conduct the same analyses as columns (3) and (4) respectively, but using data from the SMS survey conducted one year after the main visit. Socioeconomic controls include baseline savings, income, risk aversion, credit </a:t>
            </a:r>
            <a:r>
              <a:rPr lang="en-US" sz="1000" dirty="0" err="1">
                <a:latin typeface="Courier New" panose="02070309020205020404" pitchFamily="49" charset="0"/>
                <a:cs typeface="Courier New" panose="02070309020205020404" pitchFamily="49" charset="0"/>
              </a:rPr>
              <a:t>constrainedness</a:t>
            </a:r>
            <a:r>
              <a:rPr lang="en-US" sz="1000" dirty="0">
                <a:latin typeface="Courier New" panose="02070309020205020404" pitchFamily="49" charset="0"/>
                <a:cs typeface="Courier New" panose="02070309020205020404" pitchFamily="49" charset="0"/>
              </a:rPr>
              <a:t>, number of adults and children. In regressions using SMS data, errors are clustered by respondent. SE in parentheses. ${^*}\leq0.10, ^{**}\leq.05, ^{***}\leq.01$.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\end{table}</a:t>
            </a:r>
          </a:p>
        </p:txBody>
      </p:sp>
      <p:sp>
        <p:nvSpPr>
          <p:cNvPr id="8" name="Rectangle 7">
            <a:extLst>
              <a:ext uri="{FF2B5EF4-FFF2-40B4-BE49-F238E27FC236}">
                <a16:creationId xmlns:a16="http://schemas.microsoft.com/office/drawing/2014/main" id="{8EDF428F-A006-D84D-A654-6D511D3536EA}"/>
              </a:ext>
            </a:extLst>
          </p:cNvPr>
          <p:cNvSpPr/>
          <p:nvPr/>
        </p:nvSpPr>
        <p:spPr>
          <a:xfrm>
            <a:off x="4132929" y="2569535"/>
            <a:ext cx="2877471" cy="173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CA9F4AF-FAA6-6781-F37C-36C51AB61495}"/>
              </a:ext>
            </a:extLst>
          </p:cNvPr>
          <p:cNvSpPr>
            <a:spLocks noGrp="1"/>
          </p:cNvSpPr>
          <p:nvPr>
            <p:ph type="title"/>
          </p:nvPr>
        </p:nvSpPr>
        <p:spPr>
          <a:xfrm>
            <a:off x="0" y="56352"/>
            <a:ext cx="9144000" cy="762000"/>
          </a:xfrm>
        </p:spPr>
        <p:txBody>
          <a:bodyPr/>
          <a:lstStyle/>
          <a:p>
            <a:pPr algn="ctr"/>
            <a:r>
              <a:rPr lang="en-US" sz="2400" dirty="0"/>
              <a:t>Calling tables you made </a:t>
            </a:r>
            <a:r>
              <a:rPr lang="en-US" sz="2400" b="0" dirty="0"/>
              <a:t>(ask your PI / other pre-docs for code)</a:t>
            </a:r>
          </a:p>
        </p:txBody>
      </p:sp>
    </p:spTree>
    <p:extLst>
      <p:ext uri="{BB962C8B-B14F-4D97-AF65-F5344CB8AC3E}">
        <p14:creationId xmlns:p14="http://schemas.microsoft.com/office/powerpoint/2010/main" val="135730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5" name="Subtitle 4"/>
          <p:cNvSpPr>
            <a:spLocks noGrp="1"/>
          </p:cNvSpPr>
          <p:nvPr>
            <p:ph idx="4294967295"/>
          </p:nvPr>
        </p:nvSpPr>
        <p:spPr>
          <a:xfrm>
            <a:off x="717259" y="1981200"/>
            <a:ext cx="7772400" cy="2209800"/>
          </a:xfrm>
        </p:spPr>
        <p:txBody>
          <a:bodyPr/>
          <a:lstStyle/>
          <a:p>
            <a:pPr marL="342900" indent="-342900">
              <a:buFont typeface="+mj-lt"/>
              <a:buAutoNum type="arabicPeriod"/>
            </a:pPr>
            <a:r>
              <a:rPr lang="en-US" sz="1800" dirty="0">
                <a:solidFill>
                  <a:schemeClr val="tx1"/>
                </a:solidFill>
              </a:rPr>
              <a:t>Graphing</a:t>
            </a:r>
          </a:p>
          <a:p>
            <a:pPr marL="342900" indent="-342900">
              <a:buFont typeface="+mj-lt"/>
              <a:buAutoNum type="arabicPeriod"/>
            </a:pPr>
            <a:r>
              <a:rPr lang="en-US" sz="1800" dirty="0">
                <a:solidFill>
                  <a:schemeClr val="tx1"/>
                </a:solidFill>
              </a:rPr>
              <a:t>Tables</a:t>
            </a:r>
          </a:p>
          <a:p>
            <a:pPr marL="342900" indent="-342900">
              <a:buFont typeface="+mj-lt"/>
              <a:buAutoNum type="arabicPeriod"/>
            </a:pPr>
            <a:r>
              <a:rPr lang="en-US" sz="1800" dirty="0">
                <a:solidFill>
                  <a:schemeClr val="tx1"/>
                </a:solidFill>
              </a:rPr>
              <a:t>Latex</a:t>
            </a:r>
          </a:p>
          <a:p>
            <a:pPr marL="342900" indent="-342900">
              <a:buFont typeface="+mj-lt"/>
              <a:buAutoNum type="arabicPeriod"/>
            </a:pPr>
            <a:r>
              <a:rPr lang="en-US" sz="1800" b="1" u="sng" dirty="0">
                <a:solidFill>
                  <a:schemeClr val="tx1"/>
                </a:solidFill>
              </a:rPr>
              <a:t>Organizing your research output</a:t>
            </a:r>
            <a:br>
              <a:rPr lang="en-US" sz="1800" b="1" u="sng" dirty="0">
                <a:solidFill>
                  <a:schemeClr val="tx1"/>
                </a:solidFill>
              </a:rPr>
            </a:br>
            <a:endParaRPr lang="en-US" sz="1800" dirty="0">
              <a:solidFill>
                <a:schemeClr val="tx1"/>
              </a:solidFill>
            </a:endParaRPr>
          </a:p>
          <a:p>
            <a:pPr marL="571500" lvl="1" indent="-342900">
              <a:buFont typeface="+mj-lt"/>
              <a:buAutoNum type="arabicPeriod"/>
            </a:pPr>
            <a:endParaRPr lang="en-US" sz="1800" dirty="0">
              <a:solidFill>
                <a:schemeClr val="tx1"/>
              </a:solidFill>
            </a:endParaRPr>
          </a:p>
          <a:p>
            <a:pPr marL="571500" lvl="1" indent="-342900">
              <a:buFont typeface="+mj-lt"/>
              <a:buAutoNum type="arabicPeriod"/>
            </a:pPr>
            <a:endParaRPr lang="en-US" sz="1800" b="1" u="sng" dirty="0">
              <a:solidFill>
                <a:schemeClr val="tx1"/>
              </a:solidFill>
            </a:endParaRPr>
          </a:p>
        </p:txBody>
      </p:sp>
    </p:spTree>
    <p:extLst>
      <p:ext uri="{BB962C8B-B14F-4D97-AF65-F5344CB8AC3E}">
        <p14:creationId xmlns:p14="http://schemas.microsoft.com/office/powerpoint/2010/main" val="168533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your research output</a:t>
            </a:r>
          </a:p>
        </p:txBody>
      </p:sp>
      <p:sp>
        <p:nvSpPr>
          <p:cNvPr id="4" name="Subtitle 4">
            <a:extLst>
              <a:ext uri="{FF2B5EF4-FFF2-40B4-BE49-F238E27FC236}">
                <a16:creationId xmlns:a16="http://schemas.microsoft.com/office/drawing/2014/main" id="{3B5DF981-B7A7-4B6C-A71B-599BD195B04F}"/>
              </a:ext>
            </a:extLst>
          </p:cNvPr>
          <p:cNvSpPr txBox="1">
            <a:spLocks/>
          </p:cNvSpPr>
          <p:nvPr/>
        </p:nvSpPr>
        <p:spPr>
          <a:xfrm>
            <a:off x="609600" y="1714500"/>
            <a:ext cx="7772400" cy="3429000"/>
          </a:xfrm>
          <a:prstGeom prst="rect">
            <a:avLst/>
          </a:prstGeom>
        </p:spPr>
        <p:txBody>
          <a:bodyPr vert="horz" lIns="0" tIns="0" rIns="0" bIns="0"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u="sng" dirty="0">
                <a:solidFill>
                  <a:schemeClr val="tx1"/>
                </a:solidFill>
              </a:rPr>
              <a:t>Challenge:</a:t>
            </a:r>
          </a:p>
          <a:p>
            <a:pPr marL="571500" lvl="1" indent="-342900">
              <a:buFont typeface="+mj-lt"/>
              <a:buAutoNum type="arabicPeriod"/>
            </a:pPr>
            <a:r>
              <a:rPr lang="en-US" sz="1800" dirty="0">
                <a:solidFill>
                  <a:schemeClr val="tx1"/>
                </a:solidFill>
              </a:rPr>
              <a:t>Many datasets with many variables and many ways of cleaning them</a:t>
            </a:r>
          </a:p>
          <a:p>
            <a:pPr marL="571500" lvl="1" indent="-342900">
              <a:buFont typeface="+mj-lt"/>
              <a:buAutoNum type="arabicPeriod"/>
            </a:pPr>
            <a:r>
              <a:rPr lang="en-US" sz="1800" dirty="0">
                <a:solidFill>
                  <a:schemeClr val="tx1"/>
                </a:solidFill>
              </a:rPr>
              <a:t>Many draft versions that may not make it into the paper</a:t>
            </a:r>
          </a:p>
          <a:p>
            <a:pPr marL="571500" lvl="1" indent="-342900">
              <a:buFont typeface="+mj-lt"/>
              <a:buAutoNum type="arabicPeriod"/>
            </a:pPr>
            <a:r>
              <a:rPr lang="en-US" sz="1800" dirty="0">
                <a:solidFill>
                  <a:schemeClr val="tx1"/>
                </a:solidFill>
              </a:rPr>
              <a:t>Many regressions</a:t>
            </a:r>
          </a:p>
          <a:p>
            <a:pPr marL="571500" lvl="1" indent="-342900">
              <a:buFont typeface="+mj-lt"/>
              <a:buAutoNum type="arabicPeriod"/>
            </a:pPr>
            <a:r>
              <a:rPr lang="en-US" sz="1800" dirty="0">
                <a:solidFill>
                  <a:schemeClr val="tx1"/>
                </a:solidFill>
              </a:rPr>
              <a:t>Many analyses</a:t>
            </a:r>
          </a:p>
          <a:p>
            <a:pPr marL="571500" lvl="1" indent="-342900">
              <a:buFont typeface="+mj-lt"/>
              <a:buAutoNum type="arabicPeriod"/>
            </a:pPr>
            <a:r>
              <a:rPr lang="en-US" sz="1800" dirty="0">
                <a:solidFill>
                  <a:schemeClr val="tx1"/>
                </a:solidFill>
              </a:rPr>
              <a:t>Many revisions of old analyses</a:t>
            </a:r>
          </a:p>
          <a:p>
            <a:pPr marL="571500" lvl="1" indent="-342900">
              <a:buFont typeface="+mj-lt"/>
              <a:buAutoNum type="arabicPeriod"/>
            </a:pPr>
            <a:endParaRPr lang="en-US" sz="1800" dirty="0">
              <a:solidFill>
                <a:schemeClr val="tx1"/>
              </a:solidFill>
            </a:endParaRPr>
          </a:p>
          <a:p>
            <a:pPr marL="228600" lvl="1" indent="0">
              <a:buFont typeface="Arial" pitchFamily="34" charset="0"/>
              <a:buNone/>
            </a:pPr>
            <a:endParaRPr lang="en-US" sz="1800" dirty="0">
              <a:solidFill>
                <a:schemeClr val="tx1"/>
              </a:solidFill>
            </a:endParaRPr>
          </a:p>
          <a:p>
            <a:pPr marL="571500" lvl="1" indent="-342900">
              <a:buFont typeface="+mj-lt"/>
              <a:buAutoNum type="arabicPeriod"/>
            </a:pPr>
            <a:endParaRPr lang="en-US" sz="1800" dirty="0">
              <a:solidFill>
                <a:schemeClr val="tx1"/>
              </a:solidFill>
            </a:endParaRPr>
          </a:p>
          <a:p>
            <a:pPr marL="571500" lvl="1" indent="-342900">
              <a:buFont typeface="+mj-lt"/>
              <a:buAutoNum type="arabicPeriod"/>
            </a:pPr>
            <a:endParaRPr lang="en-US" sz="1800" b="1" u="sng" dirty="0">
              <a:solidFill>
                <a:schemeClr val="tx1"/>
              </a:solidFill>
            </a:endParaRPr>
          </a:p>
        </p:txBody>
      </p:sp>
      <p:sp>
        <p:nvSpPr>
          <p:cNvPr id="6" name="Subtitle 4">
            <a:extLst>
              <a:ext uri="{FF2B5EF4-FFF2-40B4-BE49-F238E27FC236}">
                <a16:creationId xmlns:a16="http://schemas.microsoft.com/office/drawing/2014/main" id="{C2B48668-5740-4DCA-B318-7AF436BD0247}"/>
              </a:ext>
            </a:extLst>
          </p:cNvPr>
          <p:cNvSpPr txBox="1">
            <a:spLocks/>
          </p:cNvSpPr>
          <p:nvPr/>
        </p:nvSpPr>
        <p:spPr>
          <a:xfrm>
            <a:off x="609600" y="4114800"/>
            <a:ext cx="7772400" cy="1828800"/>
          </a:xfrm>
          <a:prstGeom prst="rect">
            <a:avLst/>
          </a:prstGeom>
        </p:spPr>
        <p:txBody>
          <a:bodyPr vert="horz" lIns="0" tIns="0" rIns="0" bIns="0"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u="sng" dirty="0">
                <a:solidFill>
                  <a:schemeClr val="tx1"/>
                </a:solidFill>
              </a:rPr>
              <a:t>Solution:</a:t>
            </a:r>
          </a:p>
          <a:p>
            <a:pPr marL="571500" lvl="1" indent="-342900">
              <a:buAutoNum type="arabicPeriod"/>
            </a:pPr>
            <a:r>
              <a:rPr lang="en-US" sz="1800" dirty="0">
                <a:solidFill>
                  <a:schemeClr val="tx1"/>
                </a:solidFill>
              </a:rPr>
              <a:t>Label and describe everything</a:t>
            </a:r>
          </a:p>
          <a:p>
            <a:pPr marL="571500" lvl="1" indent="-342900">
              <a:buAutoNum type="arabicPeriod"/>
            </a:pPr>
            <a:r>
              <a:rPr lang="en-US" sz="1800" dirty="0">
                <a:solidFill>
                  <a:schemeClr val="tx1"/>
                </a:solidFill>
              </a:rPr>
              <a:t>Date everything</a:t>
            </a:r>
          </a:p>
          <a:p>
            <a:pPr marL="571500" lvl="1" indent="-342900">
              <a:buAutoNum type="arabicPeriod"/>
            </a:pPr>
            <a:endParaRPr lang="en-US" sz="1800" dirty="0">
              <a:solidFill>
                <a:schemeClr val="tx1"/>
              </a:solidFill>
            </a:endParaRPr>
          </a:p>
          <a:p>
            <a:pPr marL="228600" lvl="1" indent="0">
              <a:buNone/>
            </a:pPr>
            <a:r>
              <a:rPr lang="en-US" sz="1800" dirty="0">
                <a:solidFill>
                  <a:schemeClr val="tx1"/>
                </a:solidFill>
              </a:rPr>
              <a:t>e.g. a continuously updated PDF with versions of results</a:t>
            </a:r>
          </a:p>
          <a:p>
            <a:pPr marL="571500" lvl="1" indent="-342900">
              <a:buFont typeface="+mj-lt"/>
              <a:buAutoNum type="arabicPeriod"/>
            </a:pPr>
            <a:endParaRPr lang="en-US" sz="1800" b="1" u="sng" dirty="0">
              <a:solidFill>
                <a:schemeClr val="tx1"/>
              </a:solidFill>
            </a:endParaRPr>
          </a:p>
        </p:txBody>
      </p:sp>
    </p:spTree>
    <p:extLst>
      <p:ext uri="{BB962C8B-B14F-4D97-AF65-F5344CB8AC3E}">
        <p14:creationId xmlns:p14="http://schemas.microsoft.com/office/powerpoint/2010/main" val="210238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research process is revise, revise, revise</a:t>
            </a:r>
          </a:p>
        </p:txBody>
      </p:sp>
      <p:pic>
        <p:nvPicPr>
          <p:cNvPr id="5" name="Picture 4">
            <a:extLst>
              <a:ext uri="{FF2B5EF4-FFF2-40B4-BE49-F238E27FC236}">
                <a16:creationId xmlns:a16="http://schemas.microsoft.com/office/drawing/2014/main" id="{12963309-E60C-1775-59D3-958047D646AB}"/>
              </a:ext>
            </a:extLst>
          </p:cNvPr>
          <p:cNvPicPr>
            <a:picLocks noChangeAspect="1"/>
          </p:cNvPicPr>
          <p:nvPr/>
        </p:nvPicPr>
        <p:blipFill rotWithShape="1">
          <a:blip r:embed="rId2"/>
          <a:srcRect b="4919"/>
          <a:stretch/>
        </p:blipFill>
        <p:spPr>
          <a:xfrm>
            <a:off x="762000" y="2158131"/>
            <a:ext cx="7696200" cy="4318868"/>
          </a:xfrm>
          <a:prstGeom prst="rect">
            <a:avLst/>
          </a:prstGeom>
        </p:spPr>
      </p:pic>
      <p:sp>
        <p:nvSpPr>
          <p:cNvPr id="13" name="Subtitle 4">
            <a:extLst>
              <a:ext uri="{FF2B5EF4-FFF2-40B4-BE49-F238E27FC236}">
                <a16:creationId xmlns:a16="http://schemas.microsoft.com/office/drawing/2014/main" id="{A1A63CFD-FA44-BB4D-0CD0-F7D536D3E2F9}"/>
              </a:ext>
            </a:extLst>
          </p:cNvPr>
          <p:cNvSpPr txBox="1">
            <a:spLocks/>
          </p:cNvSpPr>
          <p:nvPr/>
        </p:nvSpPr>
        <p:spPr>
          <a:xfrm>
            <a:off x="609600" y="1714500"/>
            <a:ext cx="7772400" cy="3429000"/>
          </a:xfrm>
          <a:prstGeom prst="rect">
            <a:avLst/>
          </a:prstGeom>
        </p:spPr>
        <p:txBody>
          <a:bodyPr vert="horz" lIns="0" tIns="0" rIns="0" bIns="0"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lvl="1" indent="-342900">
              <a:buFont typeface="+mj-lt"/>
              <a:buAutoNum type="arabicPeriod"/>
            </a:pPr>
            <a:endParaRPr lang="en-US" sz="1800" dirty="0">
              <a:solidFill>
                <a:schemeClr val="tx1"/>
              </a:solidFill>
            </a:endParaRPr>
          </a:p>
          <a:p>
            <a:pPr marL="228600" lvl="1" indent="0">
              <a:buFont typeface="Arial" pitchFamily="34" charset="0"/>
              <a:buNone/>
            </a:pPr>
            <a:endParaRPr lang="en-US" sz="1800" dirty="0">
              <a:solidFill>
                <a:schemeClr val="tx1"/>
              </a:solidFill>
            </a:endParaRPr>
          </a:p>
          <a:p>
            <a:pPr marL="571500" lvl="1" indent="-342900">
              <a:buFont typeface="+mj-lt"/>
              <a:buAutoNum type="arabicPeriod"/>
            </a:pPr>
            <a:endParaRPr lang="en-US" sz="1800" dirty="0">
              <a:solidFill>
                <a:schemeClr val="tx1"/>
              </a:solidFill>
            </a:endParaRPr>
          </a:p>
          <a:p>
            <a:pPr marL="571500" lvl="1" indent="-342900">
              <a:buFont typeface="+mj-lt"/>
              <a:buAutoNum type="arabicPeriod"/>
            </a:pPr>
            <a:endParaRPr lang="en-US" sz="1800" b="1" u="sng" dirty="0">
              <a:solidFill>
                <a:schemeClr val="tx1"/>
              </a:solidFill>
            </a:endParaRPr>
          </a:p>
        </p:txBody>
      </p:sp>
      <p:sp>
        <p:nvSpPr>
          <p:cNvPr id="14" name="Subtitle 4">
            <a:extLst>
              <a:ext uri="{FF2B5EF4-FFF2-40B4-BE49-F238E27FC236}">
                <a16:creationId xmlns:a16="http://schemas.microsoft.com/office/drawing/2014/main" id="{37C74F95-1849-6CAE-242C-A2CAFFA028B2}"/>
              </a:ext>
            </a:extLst>
          </p:cNvPr>
          <p:cNvSpPr txBox="1">
            <a:spLocks/>
          </p:cNvSpPr>
          <p:nvPr/>
        </p:nvSpPr>
        <p:spPr>
          <a:xfrm>
            <a:off x="-2057400" y="733026"/>
            <a:ext cx="11734800" cy="1066800"/>
          </a:xfrm>
          <a:prstGeom prst="rect">
            <a:avLst/>
          </a:prstGeom>
        </p:spPr>
        <p:txBody>
          <a:bodyPr vert="horz" lIns="0" tIns="0" rIns="0" bIns="0" numCol="2"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457450" lvl="1" indent="-342900" defTabSz="846138">
              <a:buAutoNum type="arabicPeriod"/>
              <a:tabLst>
                <a:tab pos="2457450" algn="l"/>
                <a:tab pos="4286250" algn="l"/>
              </a:tabLst>
            </a:pPr>
            <a:r>
              <a:rPr lang="en-US" sz="1800" dirty="0">
                <a:solidFill>
                  <a:schemeClr val="tx1"/>
                </a:solidFill>
              </a:rPr>
              <a:t>Is each regression OLS/IV/…? </a:t>
            </a:r>
          </a:p>
          <a:p>
            <a:pPr marL="2457450" lvl="1" indent="-342900">
              <a:buAutoNum type="arabicPeriod"/>
              <a:tabLst>
                <a:tab pos="2457450" algn="l"/>
                <a:tab pos="4286250" algn="l"/>
              </a:tabLst>
            </a:pPr>
            <a:r>
              <a:rPr lang="en-US" sz="1800" dirty="0">
                <a:solidFill>
                  <a:schemeClr val="tx1"/>
                </a:solidFill>
              </a:rPr>
              <a:t>What is the outcome variable?</a:t>
            </a:r>
          </a:p>
          <a:p>
            <a:pPr marL="2457450" lvl="1" indent="-342900">
              <a:buAutoNum type="arabicPeriod"/>
              <a:tabLst>
                <a:tab pos="2457450" algn="l"/>
                <a:tab pos="4286250" algn="l"/>
              </a:tabLst>
            </a:pPr>
            <a:r>
              <a:rPr lang="en-US" sz="1800" dirty="0">
                <a:solidFill>
                  <a:schemeClr val="tx1"/>
                </a:solidFill>
              </a:rPr>
              <a:t>Which sample did you use?</a:t>
            </a:r>
          </a:p>
          <a:p>
            <a:pPr marL="571500" lvl="1" indent="-342900" defTabSz="835025">
              <a:buFont typeface="Arial" pitchFamily="34" charset="0"/>
              <a:buAutoNum type="arabicPeriod"/>
              <a:tabLst>
                <a:tab pos="4286250" algn="l"/>
              </a:tabLst>
            </a:pPr>
            <a:r>
              <a:rPr lang="en-US" sz="1800" dirty="0">
                <a:solidFill>
                  <a:schemeClr val="tx1"/>
                </a:solidFill>
              </a:rPr>
              <a:t>How did you construct variables?</a:t>
            </a:r>
          </a:p>
          <a:p>
            <a:pPr marL="571500" lvl="1" indent="-342900" defTabSz="835025">
              <a:buAutoNum type="arabicPeriod"/>
              <a:tabLst>
                <a:tab pos="4286250" algn="l"/>
              </a:tabLst>
            </a:pPr>
            <a:r>
              <a:rPr lang="en-US" sz="1800" dirty="0">
                <a:solidFill>
                  <a:schemeClr val="tx1"/>
                </a:solidFill>
              </a:rPr>
              <a:t>What control variables did you include?</a:t>
            </a:r>
          </a:p>
          <a:p>
            <a:pPr marL="571500" lvl="1" indent="-342900" defTabSz="835025">
              <a:buAutoNum type="arabicPeriod"/>
              <a:tabLst>
                <a:tab pos="4286250" algn="l"/>
              </a:tabLst>
            </a:pPr>
            <a:r>
              <a:rPr lang="en-US" sz="1800" dirty="0">
                <a:solidFill>
                  <a:schemeClr val="tx1"/>
                </a:solidFill>
              </a:rPr>
              <a:t>What fixed effects and clustering are included?</a:t>
            </a:r>
          </a:p>
        </p:txBody>
      </p:sp>
    </p:spTree>
    <p:extLst>
      <p:ext uri="{BB962C8B-B14F-4D97-AF65-F5344CB8AC3E}">
        <p14:creationId xmlns:p14="http://schemas.microsoft.com/office/powerpoint/2010/main" val="363974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research process is revise, revise, revise</a:t>
            </a:r>
          </a:p>
        </p:txBody>
      </p:sp>
      <p:pic>
        <p:nvPicPr>
          <p:cNvPr id="4" name="Picture 3">
            <a:extLst>
              <a:ext uri="{FF2B5EF4-FFF2-40B4-BE49-F238E27FC236}">
                <a16:creationId xmlns:a16="http://schemas.microsoft.com/office/drawing/2014/main" id="{96272D57-FC54-63A1-879B-EC5DBE8CF4EE}"/>
              </a:ext>
            </a:extLst>
          </p:cNvPr>
          <p:cNvPicPr>
            <a:picLocks noChangeAspect="1"/>
          </p:cNvPicPr>
          <p:nvPr/>
        </p:nvPicPr>
        <p:blipFill rotWithShape="1">
          <a:blip r:embed="rId2"/>
          <a:srcRect b="2831"/>
          <a:stretch/>
        </p:blipFill>
        <p:spPr>
          <a:xfrm>
            <a:off x="762000" y="1703996"/>
            <a:ext cx="7772400" cy="4773003"/>
          </a:xfrm>
          <a:prstGeom prst="rect">
            <a:avLst/>
          </a:prstGeom>
        </p:spPr>
      </p:pic>
      <p:sp>
        <p:nvSpPr>
          <p:cNvPr id="11" name="Subtitle 4">
            <a:extLst>
              <a:ext uri="{FF2B5EF4-FFF2-40B4-BE49-F238E27FC236}">
                <a16:creationId xmlns:a16="http://schemas.microsoft.com/office/drawing/2014/main" id="{85903271-992C-E9DE-1ADC-D4766C2EEA0F}"/>
              </a:ext>
            </a:extLst>
          </p:cNvPr>
          <p:cNvSpPr txBox="1">
            <a:spLocks/>
          </p:cNvSpPr>
          <p:nvPr/>
        </p:nvSpPr>
        <p:spPr>
          <a:xfrm>
            <a:off x="-2057400" y="733026"/>
            <a:ext cx="11734800" cy="1066800"/>
          </a:xfrm>
          <a:prstGeom prst="rect">
            <a:avLst/>
          </a:prstGeom>
        </p:spPr>
        <p:txBody>
          <a:bodyPr vert="horz" lIns="0" tIns="0" rIns="0" bIns="0" numCol="2"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457450" lvl="1" indent="-342900" defTabSz="846138">
              <a:buAutoNum type="arabicPeriod"/>
              <a:tabLst>
                <a:tab pos="2457450" algn="l"/>
                <a:tab pos="4286250" algn="l"/>
              </a:tabLst>
            </a:pPr>
            <a:r>
              <a:rPr lang="en-US" sz="1800" dirty="0">
                <a:solidFill>
                  <a:schemeClr val="tx1"/>
                </a:solidFill>
              </a:rPr>
              <a:t>Is each regression OLS/IV/…? </a:t>
            </a:r>
          </a:p>
          <a:p>
            <a:pPr marL="2457450" lvl="1" indent="-342900">
              <a:buAutoNum type="arabicPeriod"/>
              <a:tabLst>
                <a:tab pos="2457450" algn="l"/>
                <a:tab pos="4286250" algn="l"/>
              </a:tabLst>
            </a:pPr>
            <a:r>
              <a:rPr lang="en-US" sz="1800" dirty="0">
                <a:solidFill>
                  <a:schemeClr val="tx1"/>
                </a:solidFill>
              </a:rPr>
              <a:t>What is the outcome variable?</a:t>
            </a:r>
          </a:p>
          <a:p>
            <a:pPr marL="2457450" lvl="1" indent="-342900">
              <a:buAutoNum type="arabicPeriod"/>
              <a:tabLst>
                <a:tab pos="2457450" algn="l"/>
                <a:tab pos="4286250" algn="l"/>
              </a:tabLst>
            </a:pPr>
            <a:r>
              <a:rPr lang="en-US" sz="1800" dirty="0">
                <a:solidFill>
                  <a:schemeClr val="tx1"/>
                </a:solidFill>
              </a:rPr>
              <a:t>Which sample did you use?</a:t>
            </a:r>
          </a:p>
          <a:p>
            <a:pPr marL="571500" lvl="1" indent="-342900" defTabSz="835025">
              <a:buFont typeface="Arial" pitchFamily="34" charset="0"/>
              <a:buAutoNum type="arabicPeriod"/>
              <a:tabLst>
                <a:tab pos="4286250" algn="l"/>
              </a:tabLst>
            </a:pPr>
            <a:r>
              <a:rPr lang="en-US" sz="1800" dirty="0">
                <a:solidFill>
                  <a:schemeClr val="tx1"/>
                </a:solidFill>
              </a:rPr>
              <a:t>How did you construct variables?</a:t>
            </a:r>
          </a:p>
          <a:p>
            <a:pPr marL="571500" lvl="1" indent="-342900" defTabSz="835025">
              <a:buAutoNum type="arabicPeriod"/>
              <a:tabLst>
                <a:tab pos="4286250" algn="l"/>
              </a:tabLst>
            </a:pPr>
            <a:r>
              <a:rPr lang="en-US" sz="1800" dirty="0">
                <a:solidFill>
                  <a:schemeClr val="tx1"/>
                </a:solidFill>
              </a:rPr>
              <a:t>What control variables did you include?</a:t>
            </a:r>
          </a:p>
          <a:p>
            <a:pPr marL="571500" lvl="1" indent="-342900" defTabSz="835025">
              <a:buAutoNum type="arabicPeriod"/>
              <a:tabLst>
                <a:tab pos="4286250" algn="l"/>
              </a:tabLst>
            </a:pPr>
            <a:r>
              <a:rPr lang="en-US" sz="1800" dirty="0">
                <a:solidFill>
                  <a:schemeClr val="tx1"/>
                </a:solidFill>
              </a:rPr>
              <a:t>What fixed effects and clustering are included?</a:t>
            </a:r>
          </a:p>
        </p:txBody>
      </p:sp>
    </p:spTree>
    <p:extLst>
      <p:ext uri="{BB962C8B-B14F-4D97-AF65-F5344CB8AC3E}">
        <p14:creationId xmlns:p14="http://schemas.microsoft.com/office/powerpoint/2010/main" val="987895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research process is revise, revise, revise</a:t>
            </a:r>
          </a:p>
        </p:txBody>
      </p:sp>
      <p:pic>
        <p:nvPicPr>
          <p:cNvPr id="4" name="Picture 3">
            <a:extLst>
              <a:ext uri="{FF2B5EF4-FFF2-40B4-BE49-F238E27FC236}">
                <a16:creationId xmlns:a16="http://schemas.microsoft.com/office/drawing/2014/main" id="{B0BA8EC7-D88F-88D8-2CFF-38707104A1DC}"/>
              </a:ext>
            </a:extLst>
          </p:cNvPr>
          <p:cNvPicPr>
            <a:picLocks noChangeAspect="1"/>
          </p:cNvPicPr>
          <p:nvPr/>
        </p:nvPicPr>
        <p:blipFill>
          <a:blip r:embed="rId2"/>
          <a:stretch>
            <a:fillRect/>
          </a:stretch>
        </p:blipFill>
        <p:spPr>
          <a:xfrm>
            <a:off x="0" y="1709616"/>
            <a:ext cx="9144000" cy="4767384"/>
          </a:xfrm>
          <a:prstGeom prst="rect">
            <a:avLst/>
          </a:prstGeom>
        </p:spPr>
      </p:pic>
      <p:sp>
        <p:nvSpPr>
          <p:cNvPr id="7" name="Subtitle 4">
            <a:extLst>
              <a:ext uri="{FF2B5EF4-FFF2-40B4-BE49-F238E27FC236}">
                <a16:creationId xmlns:a16="http://schemas.microsoft.com/office/drawing/2014/main" id="{B971D6D2-3110-C07A-3C0F-724BB66DAAFF}"/>
              </a:ext>
            </a:extLst>
          </p:cNvPr>
          <p:cNvSpPr txBox="1">
            <a:spLocks/>
          </p:cNvSpPr>
          <p:nvPr/>
        </p:nvSpPr>
        <p:spPr>
          <a:xfrm>
            <a:off x="-2057400" y="733026"/>
            <a:ext cx="11734800" cy="1066800"/>
          </a:xfrm>
          <a:prstGeom prst="rect">
            <a:avLst/>
          </a:prstGeom>
        </p:spPr>
        <p:txBody>
          <a:bodyPr vert="horz" lIns="0" tIns="0" rIns="0" bIns="0" numCol="2"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457450" lvl="1" indent="-342900" defTabSz="846138">
              <a:buAutoNum type="arabicPeriod"/>
              <a:tabLst>
                <a:tab pos="2457450" algn="l"/>
                <a:tab pos="4286250" algn="l"/>
              </a:tabLst>
            </a:pPr>
            <a:r>
              <a:rPr lang="en-US" sz="1800" dirty="0">
                <a:solidFill>
                  <a:schemeClr val="tx1"/>
                </a:solidFill>
              </a:rPr>
              <a:t>Is each regression OLS/IV/…? </a:t>
            </a:r>
          </a:p>
          <a:p>
            <a:pPr marL="2457450" lvl="1" indent="-342900">
              <a:buAutoNum type="arabicPeriod"/>
              <a:tabLst>
                <a:tab pos="2457450" algn="l"/>
                <a:tab pos="4286250" algn="l"/>
              </a:tabLst>
            </a:pPr>
            <a:r>
              <a:rPr lang="en-US" sz="1800" dirty="0">
                <a:solidFill>
                  <a:schemeClr val="tx1"/>
                </a:solidFill>
              </a:rPr>
              <a:t>What is the outcome variable?</a:t>
            </a:r>
          </a:p>
          <a:p>
            <a:pPr marL="2457450" lvl="1" indent="-342900">
              <a:buAutoNum type="arabicPeriod"/>
              <a:tabLst>
                <a:tab pos="2457450" algn="l"/>
                <a:tab pos="4286250" algn="l"/>
              </a:tabLst>
            </a:pPr>
            <a:r>
              <a:rPr lang="en-US" sz="1800" dirty="0">
                <a:solidFill>
                  <a:schemeClr val="tx1"/>
                </a:solidFill>
              </a:rPr>
              <a:t>Which sample did you use?</a:t>
            </a:r>
          </a:p>
          <a:p>
            <a:pPr marL="571500" lvl="1" indent="-342900" defTabSz="835025">
              <a:buFont typeface="Arial" pitchFamily="34" charset="0"/>
              <a:buAutoNum type="arabicPeriod"/>
              <a:tabLst>
                <a:tab pos="4286250" algn="l"/>
              </a:tabLst>
            </a:pPr>
            <a:r>
              <a:rPr lang="en-US" sz="1800" dirty="0">
                <a:solidFill>
                  <a:schemeClr val="tx1"/>
                </a:solidFill>
              </a:rPr>
              <a:t>How did you construct variables?</a:t>
            </a:r>
          </a:p>
          <a:p>
            <a:pPr marL="571500" lvl="1" indent="-342900" defTabSz="835025">
              <a:buAutoNum type="arabicPeriod"/>
              <a:tabLst>
                <a:tab pos="4286250" algn="l"/>
              </a:tabLst>
            </a:pPr>
            <a:r>
              <a:rPr lang="en-US" sz="1800" dirty="0">
                <a:solidFill>
                  <a:schemeClr val="tx1"/>
                </a:solidFill>
              </a:rPr>
              <a:t>What control variables did you include?</a:t>
            </a:r>
          </a:p>
          <a:p>
            <a:pPr marL="571500" lvl="1" indent="-342900" defTabSz="835025">
              <a:buAutoNum type="arabicPeriod"/>
              <a:tabLst>
                <a:tab pos="4286250" algn="l"/>
              </a:tabLst>
            </a:pPr>
            <a:r>
              <a:rPr lang="en-US" sz="1800" dirty="0">
                <a:solidFill>
                  <a:schemeClr val="tx1"/>
                </a:solidFill>
              </a:rPr>
              <a:t>What fixed effects and clustering are included?</a:t>
            </a:r>
          </a:p>
        </p:txBody>
      </p:sp>
    </p:spTree>
    <p:extLst>
      <p:ext uri="{BB962C8B-B14F-4D97-AF65-F5344CB8AC3E}">
        <p14:creationId xmlns:p14="http://schemas.microsoft.com/office/powerpoint/2010/main" val="3731287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research process is revise, revise, revise</a:t>
            </a:r>
          </a:p>
        </p:txBody>
      </p:sp>
      <p:pic>
        <p:nvPicPr>
          <p:cNvPr id="4" name="Picture 3">
            <a:extLst>
              <a:ext uri="{FF2B5EF4-FFF2-40B4-BE49-F238E27FC236}">
                <a16:creationId xmlns:a16="http://schemas.microsoft.com/office/drawing/2014/main" id="{269A6D97-6483-F3C1-B6C9-4F4AFB82D03E}"/>
              </a:ext>
            </a:extLst>
          </p:cNvPr>
          <p:cNvPicPr>
            <a:picLocks noChangeAspect="1"/>
          </p:cNvPicPr>
          <p:nvPr/>
        </p:nvPicPr>
        <p:blipFill>
          <a:blip r:embed="rId2"/>
          <a:stretch>
            <a:fillRect/>
          </a:stretch>
        </p:blipFill>
        <p:spPr>
          <a:xfrm>
            <a:off x="0" y="1760535"/>
            <a:ext cx="9144000" cy="4030665"/>
          </a:xfrm>
          <a:prstGeom prst="rect">
            <a:avLst/>
          </a:prstGeom>
        </p:spPr>
      </p:pic>
      <p:sp>
        <p:nvSpPr>
          <p:cNvPr id="7" name="Subtitle 4">
            <a:extLst>
              <a:ext uri="{FF2B5EF4-FFF2-40B4-BE49-F238E27FC236}">
                <a16:creationId xmlns:a16="http://schemas.microsoft.com/office/drawing/2014/main" id="{0A287F76-2E37-FC0F-990A-D9A7E07E31F6}"/>
              </a:ext>
            </a:extLst>
          </p:cNvPr>
          <p:cNvSpPr txBox="1">
            <a:spLocks/>
          </p:cNvSpPr>
          <p:nvPr/>
        </p:nvSpPr>
        <p:spPr>
          <a:xfrm>
            <a:off x="-2057400" y="733026"/>
            <a:ext cx="11734800" cy="1066800"/>
          </a:xfrm>
          <a:prstGeom prst="rect">
            <a:avLst/>
          </a:prstGeom>
        </p:spPr>
        <p:txBody>
          <a:bodyPr vert="horz" lIns="0" tIns="0" rIns="0" bIns="0" numCol="2"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457450" lvl="1" indent="-342900" defTabSz="846138">
              <a:buAutoNum type="arabicPeriod"/>
              <a:tabLst>
                <a:tab pos="2457450" algn="l"/>
                <a:tab pos="4286250" algn="l"/>
              </a:tabLst>
            </a:pPr>
            <a:r>
              <a:rPr lang="en-US" sz="1800" dirty="0">
                <a:solidFill>
                  <a:schemeClr val="tx1"/>
                </a:solidFill>
              </a:rPr>
              <a:t>Is each regression OLS/IV/…? </a:t>
            </a:r>
          </a:p>
          <a:p>
            <a:pPr marL="2457450" lvl="1" indent="-342900">
              <a:buAutoNum type="arabicPeriod"/>
              <a:tabLst>
                <a:tab pos="2457450" algn="l"/>
                <a:tab pos="4286250" algn="l"/>
              </a:tabLst>
            </a:pPr>
            <a:r>
              <a:rPr lang="en-US" sz="1800" dirty="0">
                <a:solidFill>
                  <a:schemeClr val="tx1"/>
                </a:solidFill>
              </a:rPr>
              <a:t>What is the outcome variable?</a:t>
            </a:r>
          </a:p>
          <a:p>
            <a:pPr marL="2457450" lvl="1" indent="-342900">
              <a:buAutoNum type="arabicPeriod"/>
              <a:tabLst>
                <a:tab pos="2457450" algn="l"/>
                <a:tab pos="4286250" algn="l"/>
              </a:tabLst>
            </a:pPr>
            <a:r>
              <a:rPr lang="en-US" sz="1800" dirty="0">
                <a:solidFill>
                  <a:schemeClr val="tx1"/>
                </a:solidFill>
              </a:rPr>
              <a:t>Which sample did you use?</a:t>
            </a:r>
          </a:p>
          <a:p>
            <a:pPr marL="571500" lvl="1" indent="-342900" defTabSz="835025">
              <a:buFont typeface="Arial" pitchFamily="34" charset="0"/>
              <a:buAutoNum type="arabicPeriod"/>
              <a:tabLst>
                <a:tab pos="4286250" algn="l"/>
              </a:tabLst>
            </a:pPr>
            <a:r>
              <a:rPr lang="en-US" sz="1800" dirty="0">
                <a:solidFill>
                  <a:schemeClr val="tx1"/>
                </a:solidFill>
              </a:rPr>
              <a:t>How did you construct variables?</a:t>
            </a:r>
          </a:p>
          <a:p>
            <a:pPr marL="571500" lvl="1" indent="-342900" defTabSz="835025">
              <a:buAutoNum type="arabicPeriod"/>
              <a:tabLst>
                <a:tab pos="4286250" algn="l"/>
              </a:tabLst>
            </a:pPr>
            <a:r>
              <a:rPr lang="en-US" sz="1800" dirty="0">
                <a:solidFill>
                  <a:schemeClr val="tx1"/>
                </a:solidFill>
              </a:rPr>
              <a:t>What control variables did you include?</a:t>
            </a:r>
          </a:p>
          <a:p>
            <a:pPr marL="571500" lvl="1" indent="-342900" defTabSz="835025">
              <a:buAutoNum type="arabicPeriod"/>
              <a:tabLst>
                <a:tab pos="4286250" algn="l"/>
              </a:tabLst>
            </a:pPr>
            <a:r>
              <a:rPr lang="en-US" sz="1800" dirty="0">
                <a:solidFill>
                  <a:schemeClr val="tx1"/>
                </a:solidFill>
              </a:rPr>
              <a:t>What fixed effects and clustering are included?</a:t>
            </a:r>
          </a:p>
        </p:txBody>
      </p:sp>
    </p:spTree>
    <p:extLst>
      <p:ext uri="{BB962C8B-B14F-4D97-AF65-F5344CB8AC3E}">
        <p14:creationId xmlns:p14="http://schemas.microsoft.com/office/powerpoint/2010/main" val="3554111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254F-34F2-3A4B-8073-3EEFA07DED7F}"/>
              </a:ext>
            </a:extLst>
          </p:cNvPr>
          <p:cNvSpPr>
            <a:spLocks noGrp="1"/>
          </p:cNvSpPr>
          <p:nvPr>
            <p:ph type="title"/>
          </p:nvPr>
        </p:nvSpPr>
        <p:spPr>
          <a:xfrm>
            <a:off x="679174" y="152400"/>
            <a:ext cx="7772400" cy="762000"/>
          </a:xfrm>
        </p:spPr>
        <p:txBody>
          <a:bodyPr/>
          <a:lstStyle/>
          <a:p>
            <a:r>
              <a:rPr lang="en-US" dirty="0"/>
              <a:t>A replication dataset has 5 key folders</a:t>
            </a:r>
          </a:p>
        </p:txBody>
      </p:sp>
      <p:sp>
        <p:nvSpPr>
          <p:cNvPr id="3" name="Footer Placeholder 2">
            <a:extLst>
              <a:ext uri="{FF2B5EF4-FFF2-40B4-BE49-F238E27FC236}">
                <a16:creationId xmlns:a16="http://schemas.microsoft.com/office/drawing/2014/main" id="{1797856C-1F9D-E345-AD92-BE854409F091}"/>
              </a:ext>
            </a:extLst>
          </p:cNvPr>
          <p:cNvSpPr>
            <a:spLocks noGrp="1"/>
          </p:cNvSpPr>
          <p:nvPr>
            <p:ph type="ftr" sz="quarter" idx="3"/>
          </p:nvPr>
        </p:nvSpPr>
        <p:spPr/>
        <p:txBody>
          <a:bodyPr/>
          <a:lstStyle/>
          <a:p>
            <a:r>
              <a:rPr lang="en-US"/>
              <a:t>Name of Presentation</a:t>
            </a:r>
            <a:endParaRPr lang="en-US" dirty="0"/>
          </a:p>
        </p:txBody>
      </p:sp>
      <p:sp>
        <p:nvSpPr>
          <p:cNvPr id="4" name="Content Placeholder 3">
            <a:extLst>
              <a:ext uri="{FF2B5EF4-FFF2-40B4-BE49-F238E27FC236}">
                <a16:creationId xmlns:a16="http://schemas.microsoft.com/office/drawing/2014/main" id="{F727759E-EBD6-E143-9901-813D1E87E6AA}"/>
              </a:ext>
            </a:extLst>
          </p:cNvPr>
          <p:cNvSpPr>
            <a:spLocks noGrp="1"/>
          </p:cNvSpPr>
          <p:nvPr>
            <p:ph sz="quarter" idx="13"/>
          </p:nvPr>
        </p:nvSpPr>
        <p:spPr>
          <a:xfrm>
            <a:off x="692426" y="685799"/>
            <a:ext cx="7772400" cy="5850895"/>
          </a:xfrm>
        </p:spPr>
        <p:txBody>
          <a:bodyPr/>
          <a:lstStyle/>
          <a:p>
            <a:pPr marL="0" indent="0">
              <a:lnSpc>
                <a:spcPct val="100000"/>
              </a:lnSpc>
              <a:spcBef>
                <a:spcPts val="0"/>
              </a:spcBef>
              <a:buNone/>
            </a:pPr>
            <a:r>
              <a:rPr lang="en-US" sz="1400" b="1" dirty="0">
                <a:solidFill>
                  <a:schemeClr val="tx1"/>
                </a:solidFill>
                <a:highlight>
                  <a:srgbClr val="C0C0C0"/>
                </a:highlight>
              </a:rPr>
              <a:t>DATA</a:t>
            </a:r>
          </a:p>
          <a:p>
            <a:pPr lvl="1">
              <a:lnSpc>
                <a:spcPct val="100000"/>
              </a:lnSpc>
              <a:spcBef>
                <a:spcPts val="0"/>
              </a:spcBef>
            </a:pPr>
            <a:r>
              <a:rPr lang="en-US" sz="1400" b="1" dirty="0">
                <a:solidFill>
                  <a:schemeClr val="tx1"/>
                </a:solidFill>
                <a:highlight>
                  <a:srgbClr val="C0C0C0"/>
                </a:highlight>
              </a:rPr>
              <a:t>RAW</a:t>
            </a:r>
          </a:p>
          <a:p>
            <a:pPr lvl="2">
              <a:lnSpc>
                <a:spcPct val="100000"/>
              </a:lnSpc>
              <a:spcBef>
                <a:spcPts val="0"/>
              </a:spcBef>
            </a:pPr>
            <a:r>
              <a:rPr lang="en-US" sz="1400" dirty="0">
                <a:solidFill>
                  <a:schemeClr val="tx1"/>
                </a:solidFill>
              </a:rPr>
              <a:t>.xlsx, .csv, .txt, .doc, .pdf, etc. (direct download from website/research partner)</a:t>
            </a:r>
          </a:p>
          <a:p>
            <a:pPr lvl="1">
              <a:lnSpc>
                <a:spcPct val="100000"/>
              </a:lnSpc>
              <a:spcBef>
                <a:spcPts val="0"/>
              </a:spcBef>
            </a:pPr>
            <a:r>
              <a:rPr lang="en-US" sz="1400" b="1" dirty="0">
                <a:solidFill>
                  <a:schemeClr val="tx1"/>
                </a:solidFill>
                <a:highlight>
                  <a:srgbClr val="C0C0C0"/>
                </a:highlight>
              </a:rPr>
              <a:t>MEDIUM</a:t>
            </a:r>
          </a:p>
          <a:p>
            <a:pPr lvl="2">
              <a:lnSpc>
                <a:spcPct val="100000"/>
              </a:lnSpc>
              <a:spcBef>
                <a:spcPts val="0"/>
              </a:spcBef>
            </a:pPr>
            <a:r>
              <a:rPr lang="en-US" sz="1400" dirty="0">
                <a:solidFill>
                  <a:schemeClr val="tx1"/>
                </a:solidFill>
              </a:rPr>
              <a:t>.</a:t>
            </a:r>
            <a:r>
              <a:rPr lang="en-US" sz="1400" dirty="0" err="1">
                <a:solidFill>
                  <a:schemeClr val="tx1"/>
                </a:solidFill>
              </a:rPr>
              <a:t>dta</a:t>
            </a:r>
            <a:r>
              <a:rPr lang="en-US" sz="1400" dirty="0">
                <a:solidFill>
                  <a:schemeClr val="tx1"/>
                </a:solidFill>
              </a:rPr>
              <a:t>, .r (imported, merged, cleaned of typos)</a:t>
            </a:r>
          </a:p>
          <a:p>
            <a:pPr lvl="1">
              <a:lnSpc>
                <a:spcPct val="100000"/>
              </a:lnSpc>
              <a:spcBef>
                <a:spcPts val="0"/>
              </a:spcBef>
            </a:pPr>
            <a:r>
              <a:rPr lang="en-US" sz="1400" b="1" dirty="0">
                <a:solidFill>
                  <a:schemeClr val="tx1"/>
                </a:solidFill>
                <a:highlight>
                  <a:srgbClr val="C0C0C0"/>
                </a:highlight>
              </a:rPr>
              <a:t>CLEAN</a:t>
            </a:r>
          </a:p>
          <a:p>
            <a:pPr lvl="2">
              <a:lnSpc>
                <a:spcPct val="100000"/>
              </a:lnSpc>
              <a:spcBef>
                <a:spcPts val="0"/>
              </a:spcBef>
            </a:pPr>
            <a:r>
              <a:rPr lang="en-US" sz="1400" dirty="0">
                <a:solidFill>
                  <a:schemeClr val="tx1"/>
                </a:solidFill>
              </a:rPr>
              <a:t>.</a:t>
            </a:r>
            <a:r>
              <a:rPr lang="en-US" sz="1400" dirty="0" err="1">
                <a:solidFill>
                  <a:schemeClr val="tx1"/>
                </a:solidFill>
              </a:rPr>
              <a:t>dta</a:t>
            </a:r>
            <a:r>
              <a:rPr lang="en-US" sz="1400" dirty="0">
                <a:solidFill>
                  <a:schemeClr val="tx1"/>
                </a:solidFill>
              </a:rPr>
              <a:t>, .r, (variables used in analysis)</a:t>
            </a:r>
          </a:p>
          <a:p>
            <a:pPr marL="0" indent="0">
              <a:lnSpc>
                <a:spcPct val="100000"/>
              </a:lnSpc>
              <a:spcBef>
                <a:spcPts val="0"/>
              </a:spcBef>
              <a:buNone/>
            </a:pPr>
            <a:r>
              <a:rPr lang="en-US" sz="1400" b="1" dirty="0">
                <a:solidFill>
                  <a:schemeClr val="tx1"/>
                </a:solidFill>
                <a:highlight>
                  <a:srgbClr val="C0C0C0"/>
                </a:highlight>
              </a:rPr>
              <a:t>DO</a:t>
            </a:r>
          </a:p>
          <a:p>
            <a:pPr lvl="1">
              <a:lnSpc>
                <a:spcPct val="100000"/>
              </a:lnSpc>
              <a:spcBef>
                <a:spcPts val="0"/>
              </a:spcBef>
            </a:pPr>
            <a:r>
              <a:rPr lang="en-US" sz="1400" dirty="0">
                <a:solidFill>
                  <a:schemeClr val="tx1"/>
                </a:solidFill>
              </a:rPr>
              <a:t>Master file with paths and settings (.do, .R, etc.)</a:t>
            </a:r>
          </a:p>
          <a:p>
            <a:pPr lvl="1">
              <a:lnSpc>
                <a:spcPct val="100000"/>
              </a:lnSpc>
              <a:spcBef>
                <a:spcPts val="0"/>
              </a:spcBef>
            </a:pPr>
            <a:r>
              <a:rPr lang="en-US" sz="1400" dirty="0">
                <a:solidFill>
                  <a:schemeClr val="tx1"/>
                </a:solidFill>
              </a:rPr>
              <a:t>Cleaning file(s) (.do, .R, etc.)</a:t>
            </a:r>
          </a:p>
          <a:p>
            <a:pPr lvl="1">
              <a:lnSpc>
                <a:spcPct val="100000"/>
              </a:lnSpc>
              <a:spcBef>
                <a:spcPts val="0"/>
              </a:spcBef>
            </a:pPr>
            <a:r>
              <a:rPr lang="en-US" sz="1400" dirty="0">
                <a:solidFill>
                  <a:schemeClr val="tx1"/>
                </a:solidFill>
              </a:rPr>
              <a:t>Analysis file(s) (.do, .R, etc.)</a:t>
            </a:r>
          </a:p>
          <a:p>
            <a:pPr marL="0" indent="0">
              <a:lnSpc>
                <a:spcPct val="100000"/>
              </a:lnSpc>
              <a:spcBef>
                <a:spcPts val="0"/>
              </a:spcBef>
              <a:buNone/>
            </a:pPr>
            <a:r>
              <a:rPr lang="en-US" sz="1400" b="1" dirty="0">
                <a:solidFill>
                  <a:schemeClr val="tx1"/>
                </a:solidFill>
                <a:highlight>
                  <a:srgbClr val="C0C0C0"/>
                </a:highlight>
              </a:rPr>
              <a:t>SURVEYING INSTRUMENTS</a:t>
            </a:r>
          </a:p>
          <a:p>
            <a:pPr lvl="1">
              <a:lnSpc>
                <a:spcPct val="100000"/>
              </a:lnSpc>
              <a:spcBef>
                <a:spcPts val="0"/>
              </a:spcBef>
            </a:pPr>
            <a:r>
              <a:rPr lang="en-US" sz="1400" dirty="0">
                <a:solidFill>
                  <a:schemeClr val="tx1"/>
                </a:solidFill>
              </a:rPr>
              <a:t>Baseline survey (word/excel)</a:t>
            </a:r>
          </a:p>
          <a:p>
            <a:pPr lvl="1">
              <a:lnSpc>
                <a:spcPct val="100000"/>
              </a:lnSpc>
              <a:spcBef>
                <a:spcPts val="0"/>
              </a:spcBef>
            </a:pPr>
            <a:r>
              <a:rPr lang="en-US" sz="1400" dirty="0">
                <a:solidFill>
                  <a:schemeClr val="tx1"/>
                </a:solidFill>
              </a:rPr>
              <a:t>Endline survey (word/excel)</a:t>
            </a:r>
          </a:p>
          <a:p>
            <a:pPr marL="0" indent="0">
              <a:lnSpc>
                <a:spcPct val="100000"/>
              </a:lnSpc>
              <a:spcBef>
                <a:spcPts val="0"/>
              </a:spcBef>
              <a:buNone/>
            </a:pPr>
            <a:r>
              <a:rPr lang="en-US" sz="1400" b="1" dirty="0">
                <a:solidFill>
                  <a:schemeClr val="tx1"/>
                </a:solidFill>
                <a:highlight>
                  <a:srgbClr val="C0C0C0"/>
                </a:highlight>
              </a:rPr>
              <a:t>PACKAGES</a:t>
            </a:r>
          </a:p>
          <a:p>
            <a:pPr lvl="1">
              <a:lnSpc>
                <a:spcPct val="100000"/>
              </a:lnSpc>
              <a:spcBef>
                <a:spcPts val="0"/>
              </a:spcBef>
            </a:pPr>
            <a:r>
              <a:rPr lang="en-US" sz="1400" dirty="0">
                <a:solidFill>
                  <a:schemeClr val="tx1"/>
                </a:solidFill>
              </a:rPr>
              <a:t>.ado </a:t>
            </a:r>
          </a:p>
          <a:p>
            <a:pPr marL="0" lvl="1" indent="0">
              <a:lnSpc>
                <a:spcPct val="100000"/>
              </a:lnSpc>
              <a:spcBef>
                <a:spcPts val="0"/>
              </a:spcBef>
              <a:spcAft>
                <a:spcPts val="200"/>
              </a:spcAft>
              <a:buNone/>
            </a:pPr>
            <a:r>
              <a:rPr lang="en-US" sz="1400" b="1" dirty="0">
                <a:solidFill>
                  <a:schemeClr val="tx1"/>
                </a:solidFill>
                <a:highlight>
                  <a:srgbClr val="C0C0C0"/>
                </a:highlight>
              </a:rPr>
              <a:t>RESULTS</a:t>
            </a:r>
          </a:p>
          <a:p>
            <a:pPr lvl="1">
              <a:lnSpc>
                <a:spcPct val="100000"/>
              </a:lnSpc>
              <a:spcBef>
                <a:spcPts val="0"/>
              </a:spcBef>
            </a:pPr>
            <a:r>
              <a:rPr lang="en-US" sz="1400" b="1" dirty="0">
                <a:solidFill>
                  <a:schemeClr val="tx1"/>
                </a:solidFill>
                <a:highlight>
                  <a:srgbClr val="C0C0C0"/>
                </a:highlight>
              </a:rPr>
              <a:t>GRAPHS</a:t>
            </a:r>
          </a:p>
          <a:p>
            <a:pPr lvl="2">
              <a:lnSpc>
                <a:spcPct val="100000"/>
              </a:lnSpc>
              <a:spcBef>
                <a:spcPts val="0"/>
              </a:spcBef>
            </a:pPr>
            <a:r>
              <a:rPr lang="en-US" sz="1400" dirty="0">
                <a:solidFill>
                  <a:schemeClr val="tx1"/>
                </a:solidFill>
              </a:rPr>
              <a:t>.eps, .pdf, .</a:t>
            </a:r>
            <a:r>
              <a:rPr lang="en-US" sz="1400" dirty="0" err="1">
                <a:solidFill>
                  <a:schemeClr val="tx1"/>
                </a:solidFill>
              </a:rPr>
              <a:t>png</a:t>
            </a:r>
            <a:endParaRPr lang="en-US" sz="1400" dirty="0">
              <a:solidFill>
                <a:schemeClr val="tx1"/>
              </a:solidFill>
            </a:endParaRPr>
          </a:p>
          <a:p>
            <a:pPr lvl="1">
              <a:lnSpc>
                <a:spcPct val="100000"/>
              </a:lnSpc>
              <a:spcBef>
                <a:spcPts val="0"/>
              </a:spcBef>
            </a:pPr>
            <a:r>
              <a:rPr lang="en-US" sz="1400" b="1" dirty="0">
                <a:solidFill>
                  <a:schemeClr val="tx1"/>
                </a:solidFill>
                <a:highlight>
                  <a:srgbClr val="C0C0C0"/>
                </a:highlight>
              </a:rPr>
              <a:t>TABLES</a:t>
            </a:r>
          </a:p>
          <a:p>
            <a:pPr lvl="2">
              <a:lnSpc>
                <a:spcPct val="100000"/>
              </a:lnSpc>
              <a:spcBef>
                <a:spcPts val="0"/>
              </a:spcBef>
            </a:pPr>
            <a:r>
              <a:rPr lang="en-US" sz="1400" dirty="0">
                <a:solidFill>
                  <a:schemeClr val="tx1"/>
                </a:solidFill>
              </a:rPr>
              <a:t>.</a:t>
            </a:r>
            <a:r>
              <a:rPr lang="en-US" sz="1400" dirty="0" err="1">
                <a:solidFill>
                  <a:schemeClr val="tx1"/>
                </a:solidFill>
              </a:rPr>
              <a:t>tex</a:t>
            </a:r>
            <a:endParaRPr lang="en-US" sz="1400" dirty="0">
              <a:solidFill>
                <a:schemeClr val="tx1"/>
              </a:solidFill>
            </a:endParaRPr>
          </a:p>
          <a:p>
            <a:pPr lvl="1">
              <a:lnSpc>
                <a:spcPct val="100000"/>
              </a:lnSpc>
              <a:spcBef>
                <a:spcPts val="0"/>
              </a:spcBef>
            </a:pPr>
            <a:r>
              <a:rPr lang="en-US" sz="1400" b="1" dirty="0">
                <a:solidFill>
                  <a:schemeClr val="tx1"/>
                </a:solidFill>
                <a:highlight>
                  <a:srgbClr val="C0C0C0"/>
                </a:highlight>
              </a:rPr>
              <a:t>MAPS</a:t>
            </a:r>
          </a:p>
          <a:p>
            <a:pPr lvl="2">
              <a:lnSpc>
                <a:spcPct val="100000"/>
              </a:lnSpc>
              <a:spcBef>
                <a:spcPts val="0"/>
              </a:spcBef>
            </a:pPr>
            <a:r>
              <a:rPr lang="en-US" sz="1400" dirty="0">
                <a:solidFill>
                  <a:schemeClr val="tx1"/>
                </a:solidFill>
              </a:rPr>
              <a:t>.eps, .pdf, .</a:t>
            </a:r>
            <a:r>
              <a:rPr lang="en-US" sz="1400" dirty="0" err="1">
                <a:solidFill>
                  <a:schemeClr val="tx1"/>
                </a:solidFill>
              </a:rPr>
              <a:t>png</a:t>
            </a:r>
            <a:endParaRPr lang="en-US" sz="1400" dirty="0">
              <a:solidFill>
                <a:schemeClr val="tx1"/>
              </a:solidFill>
            </a:endParaRPr>
          </a:p>
          <a:p>
            <a:pPr>
              <a:lnSpc>
                <a:spcPct val="100000"/>
              </a:lnSpc>
              <a:spcBef>
                <a:spcPts val="0"/>
              </a:spcBef>
            </a:pPr>
            <a:r>
              <a:rPr lang="en-US" sz="1400" dirty="0" err="1">
                <a:solidFill>
                  <a:schemeClr val="tx1"/>
                </a:solidFill>
              </a:rPr>
              <a:t>ReadMe.docx</a:t>
            </a:r>
            <a:r>
              <a:rPr lang="en-US" sz="1400" dirty="0">
                <a:solidFill>
                  <a:schemeClr val="tx1"/>
                </a:solidFill>
              </a:rPr>
              <a:t> (sources of raw data files, explanation of files)</a:t>
            </a:r>
          </a:p>
          <a:p>
            <a:pPr>
              <a:lnSpc>
                <a:spcPct val="100000"/>
              </a:lnSpc>
              <a:spcBef>
                <a:spcPts val="0"/>
              </a:spcBef>
            </a:pPr>
            <a:r>
              <a:rPr lang="en-US" sz="1400" dirty="0" err="1">
                <a:solidFill>
                  <a:schemeClr val="tx1"/>
                </a:solidFill>
              </a:rPr>
              <a:t>RunAll.do</a:t>
            </a:r>
            <a:r>
              <a:rPr lang="en-US" sz="1400" dirty="0">
                <a:solidFill>
                  <a:schemeClr val="tx1"/>
                </a:solidFill>
              </a:rPr>
              <a:t>, </a:t>
            </a:r>
            <a:r>
              <a:rPr lang="en-US" sz="1400" dirty="0" err="1">
                <a:solidFill>
                  <a:schemeClr val="tx1"/>
                </a:solidFill>
              </a:rPr>
              <a:t>RunAll.R</a:t>
            </a:r>
            <a:r>
              <a:rPr lang="en-US" sz="1400" dirty="0">
                <a:solidFill>
                  <a:schemeClr val="tx1"/>
                </a:solidFill>
              </a:rPr>
              <a:t> (replicates entire project)</a:t>
            </a:r>
          </a:p>
          <a:p>
            <a:pPr>
              <a:lnSpc>
                <a:spcPct val="100000"/>
              </a:lnSpc>
              <a:spcBef>
                <a:spcPts val="0"/>
              </a:spcBef>
            </a:pPr>
            <a:endParaRPr lang="en-US" sz="1400" dirty="0">
              <a:solidFill>
                <a:schemeClr val="tx1"/>
              </a:solidFill>
            </a:endParaRPr>
          </a:p>
        </p:txBody>
      </p:sp>
    </p:spTree>
    <p:extLst>
      <p:ext uri="{BB962C8B-B14F-4D97-AF65-F5344CB8AC3E}">
        <p14:creationId xmlns:p14="http://schemas.microsoft.com/office/powerpoint/2010/main" val="242494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5" name="Subtitle 4"/>
          <p:cNvSpPr>
            <a:spLocks noGrp="1"/>
          </p:cNvSpPr>
          <p:nvPr>
            <p:ph idx="4294967295"/>
          </p:nvPr>
        </p:nvSpPr>
        <p:spPr>
          <a:xfrm>
            <a:off x="685800" y="2286000"/>
            <a:ext cx="7772400" cy="3429000"/>
          </a:xfrm>
        </p:spPr>
        <p:txBody>
          <a:bodyPr/>
          <a:lstStyle/>
          <a:p>
            <a:pPr marL="342900" indent="-342900">
              <a:buFont typeface="+mj-lt"/>
              <a:buAutoNum type="arabicPeriod"/>
            </a:pPr>
            <a:r>
              <a:rPr lang="en-US" sz="1800" b="1" u="sng" dirty="0">
                <a:solidFill>
                  <a:schemeClr val="tx1"/>
                </a:solidFill>
              </a:rPr>
              <a:t>Graphing</a:t>
            </a:r>
          </a:p>
          <a:p>
            <a:pPr marL="571500" lvl="1" indent="-342900">
              <a:buFont typeface="+mj-lt"/>
              <a:buAutoNum type="alphaLcParenR"/>
            </a:pPr>
            <a:r>
              <a:rPr lang="en-US" sz="1800" dirty="0">
                <a:solidFill>
                  <a:schemeClr val="tx1"/>
                </a:solidFill>
              </a:rPr>
              <a:t>Labelled: x-axis variable name, y-axis variable name, title</a:t>
            </a:r>
          </a:p>
          <a:p>
            <a:pPr marL="571500" lvl="1" indent="-342900">
              <a:buFont typeface="+mj-lt"/>
              <a:buAutoNum type="alphaLcParenR"/>
            </a:pPr>
            <a:r>
              <a:rPr lang="en-US" sz="1800" dirty="0">
                <a:solidFill>
                  <a:schemeClr val="tx1"/>
                </a:solidFill>
              </a:rPr>
              <a:t>Scaled: y-axis should (almost*) always start at 0</a:t>
            </a:r>
          </a:p>
          <a:p>
            <a:pPr marL="571500" lvl="1" indent="-342900">
              <a:buFont typeface="+mj-lt"/>
              <a:buAutoNum type="alphaLcParenR"/>
            </a:pPr>
            <a:r>
              <a:rPr lang="en-US" sz="1800" dirty="0">
                <a:solidFill>
                  <a:schemeClr val="tx1"/>
                </a:solidFill>
              </a:rPr>
              <a:t>Footnoted: How was the variable created?</a:t>
            </a:r>
          </a:p>
          <a:p>
            <a:pPr marL="342900" indent="-342900">
              <a:buFont typeface="+mj-lt"/>
              <a:buAutoNum type="arabicPeriod"/>
            </a:pPr>
            <a:r>
              <a:rPr lang="en-US" sz="1800" dirty="0">
                <a:solidFill>
                  <a:schemeClr val="tx1"/>
                </a:solidFill>
              </a:rPr>
              <a:t>Tables</a:t>
            </a:r>
          </a:p>
          <a:p>
            <a:pPr marL="342900" indent="-342900">
              <a:buFont typeface="+mj-lt"/>
              <a:buAutoNum type="arabicPeriod"/>
            </a:pPr>
            <a:r>
              <a:rPr lang="en-US" sz="1800" dirty="0">
                <a:solidFill>
                  <a:schemeClr val="tx1"/>
                </a:solidFill>
              </a:rPr>
              <a:t>Latex</a:t>
            </a:r>
          </a:p>
          <a:p>
            <a:pPr marL="342900" indent="-342900">
              <a:buFont typeface="+mj-lt"/>
              <a:buAutoNum type="arabicPeriod"/>
            </a:pPr>
            <a:r>
              <a:rPr lang="en-US" sz="1800" dirty="0">
                <a:solidFill>
                  <a:schemeClr val="tx1"/>
                </a:solidFill>
              </a:rPr>
              <a:t>Organizing your research output</a:t>
            </a:r>
          </a:p>
        </p:txBody>
      </p:sp>
    </p:spTree>
    <p:extLst>
      <p:ext uri="{BB962C8B-B14F-4D97-AF65-F5344CB8AC3E}">
        <p14:creationId xmlns:p14="http://schemas.microsoft.com/office/powerpoint/2010/main" val="271362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Untitled-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819400"/>
            <a:ext cx="4267200" cy="1197516"/>
          </a:xfrm>
          <a:prstGeom prst="rect">
            <a:avLst/>
          </a:prstGeom>
        </p:spPr>
      </p:pic>
    </p:spTree>
    <p:extLst>
      <p:ext uri="{BB962C8B-B14F-4D97-AF65-F5344CB8AC3E}">
        <p14:creationId xmlns:p14="http://schemas.microsoft.com/office/powerpoint/2010/main" val="261658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14000"/>
              </a:lnSpc>
            </a:pPr>
            <a:r>
              <a:rPr lang="en-US" dirty="0"/>
              <a:t>What should a histogram convey?</a:t>
            </a:r>
          </a:p>
        </p:txBody>
      </p:sp>
      <p:sp>
        <p:nvSpPr>
          <p:cNvPr id="4" name="Content Placeholder 3">
            <a:extLst>
              <a:ext uri="{FF2B5EF4-FFF2-40B4-BE49-F238E27FC236}">
                <a16:creationId xmlns:a16="http://schemas.microsoft.com/office/drawing/2014/main" id="{221AB2F1-7283-49B1-864B-B597A4FAA497}"/>
              </a:ext>
            </a:extLst>
          </p:cNvPr>
          <p:cNvSpPr>
            <a:spLocks noGrp="1"/>
          </p:cNvSpPr>
          <p:nvPr>
            <p:ph sz="quarter" idx="13"/>
          </p:nvPr>
        </p:nvSpPr>
        <p:spPr>
          <a:xfrm>
            <a:off x="659235" y="4670578"/>
            <a:ext cx="7772400" cy="1895963"/>
          </a:xfrm>
        </p:spPr>
        <p:txBody>
          <a:bodyPr/>
          <a:lstStyle/>
          <a:p>
            <a:pPr>
              <a:lnSpc>
                <a:spcPct val="100000"/>
              </a:lnSpc>
            </a:pPr>
            <a:r>
              <a:rPr lang="en-US" dirty="0"/>
              <a:t>What variable is on the x-axis? Is this continuous or discrete?</a:t>
            </a:r>
          </a:p>
          <a:p>
            <a:pPr>
              <a:lnSpc>
                <a:spcPct val="100000"/>
              </a:lnSpc>
            </a:pPr>
            <a:r>
              <a:rPr lang="en-US" dirty="0"/>
              <a:t>What is the sample size?</a:t>
            </a:r>
          </a:p>
          <a:p>
            <a:pPr>
              <a:lnSpc>
                <a:spcPct val="100000"/>
              </a:lnSpc>
            </a:pPr>
            <a:r>
              <a:rPr lang="en-US" dirty="0"/>
              <a:t>Where does the data come from? </a:t>
            </a:r>
          </a:p>
          <a:p>
            <a:pPr>
              <a:lnSpc>
                <a:spcPct val="100000"/>
              </a:lnSpc>
            </a:pPr>
            <a:r>
              <a:rPr lang="en-US" dirty="0"/>
              <a:t>What do the values mean?</a:t>
            </a:r>
          </a:p>
        </p:txBody>
      </p:sp>
      <p:pic>
        <p:nvPicPr>
          <p:cNvPr id="8" name="Picture 7">
            <a:extLst>
              <a:ext uri="{FF2B5EF4-FFF2-40B4-BE49-F238E27FC236}">
                <a16:creationId xmlns:a16="http://schemas.microsoft.com/office/drawing/2014/main" id="{22A2DC26-11D9-4A20-99B5-4CD82E262873}"/>
              </a:ext>
            </a:extLst>
          </p:cNvPr>
          <p:cNvPicPr>
            <a:picLocks noChangeAspect="1"/>
          </p:cNvPicPr>
          <p:nvPr/>
        </p:nvPicPr>
        <p:blipFill>
          <a:blip r:embed="rId2"/>
          <a:stretch>
            <a:fillRect/>
          </a:stretch>
        </p:blipFill>
        <p:spPr>
          <a:xfrm>
            <a:off x="304800" y="1014025"/>
            <a:ext cx="4062944" cy="2918083"/>
          </a:xfrm>
          <a:prstGeom prst="rect">
            <a:avLst/>
          </a:prstGeom>
        </p:spPr>
      </p:pic>
      <p:pic>
        <p:nvPicPr>
          <p:cNvPr id="10" name="Picture 9">
            <a:extLst>
              <a:ext uri="{FF2B5EF4-FFF2-40B4-BE49-F238E27FC236}">
                <a16:creationId xmlns:a16="http://schemas.microsoft.com/office/drawing/2014/main" id="{68CACD1A-FBD0-4006-A984-2105F7868939}"/>
              </a:ext>
            </a:extLst>
          </p:cNvPr>
          <p:cNvPicPr>
            <a:picLocks noChangeAspect="1"/>
          </p:cNvPicPr>
          <p:nvPr/>
        </p:nvPicPr>
        <p:blipFill>
          <a:blip r:embed="rId3"/>
          <a:stretch>
            <a:fillRect/>
          </a:stretch>
        </p:blipFill>
        <p:spPr>
          <a:xfrm>
            <a:off x="4572000" y="914400"/>
            <a:ext cx="4460428" cy="2997435"/>
          </a:xfrm>
          <a:prstGeom prst="rect">
            <a:avLst/>
          </a:prstGeom>
        </p:spPr>
      </p:pic>
      <p:sp>
        <p:nvSpPr>
          <p:cNvPr id="9" name="TextBox 8">
            <a:extLst>
              <a:ext uri="{FF2B5EF4-FFF2-40B4-BE49-F238E27FC236}">
                <a16:creationId xmlns:a16="http://schemas.microsoft.com/office/drawing/2014/main" id="{A96C5284-2A3D-45D8-B7B4-2CE757489D0F}"/>
              </a:ext>
            </a:extLst>
          </p:cNvPr>
          <p:cNvSpPr txBox="1"/>
          <p:nvPr/>
        </p:nvSpPr>
        <p:spPr>
          <a:xfrm>
            <a:off x="7123165" y="4060374"/>
            <a:ext cx="2004270" cy="461665"/>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Data Visualization w Stata (UMASS guide)</a:t>
            </a:r>
          </a:p>
        </p:txBody>
      </p:sp>
    </p:spTree>
    <p:extLst>
      <p:ext uri="{BB962C8B-B14F-4D97-AF65-F5344CB8AC3E}">
        <p14:creationId xmlns:p14="http://schemas.microsoft.com/office/powerpoint/2010/main" val="126411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lines with quick legibility in mind</a:t>
            </a:r>
          </a:p>
        </p:txBody>
      </p:sp>
      <p:pic>
        <p:nvPicPr>
          <p:cNvPr id="1026" name="Picture 2" descr="Grayscale version that's hard to read of graph showing decline of women majoring in computer science.">
            <a:extLst>
              <a:ext uri="{FF2B5EF4-FFF2-40B4-BE49-F238E27FC236}">
                <a16:creationId xmlns:a16="http://schemas.microsoft.com/office/drawing/2014/main" id="{69483538-C962-43E5-B56E-93EA10C55B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33" r="22500"/>
          <a:stretch/>
        </p:blipFill>
        <p:spPr bwMode="auto">
          <a:xfrm>
            <a:off x="114299" y="1143000"/>
            <a:ext cx="3958130" cy="42181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D27B0B0-75E1-45E9-83AD-B3FD25555A86}"/>
              </a:ext>
            </a:extLst>
          </p:cNvPr>
          <p:cNvSpPr txBox="1"/>
          <p:nvPr/>
        </p:nvSpPr>
        <p:spPr>
          <a:xfrm>
            <a:off x="114299" y="5940702"/>
            <a:ext cx="4343401" cy="461665"/>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Ann K. Emery, depict data studio </a:t>
            </a:r>
          </a:p>
          <a:p>
            <a:r>
              <a:rPr lang="en-US" sz="1200" i="1" dirty="0">
                <a:latin typeface="Arial" panose="020B0604020202020204" pitchFamily="34" charset="0"/>
                <a:cs typeface="Arial" panose="020B0604020202020204" pitchFamily="34" charset="0"/>
              </a:rPr>
              <a:t>(https://depictdatastudio.com/directly-labeling-line-graphs/)</a:t>
            </a:r>
          </a:p>
        </p:txBody>
      </p:sp>
      <p:pic>
        <p:nvPicPr>
          <p:cNvPr id="8" name="Picture 7">
            <a:extLst>
              <a:ext uri="{FF2B5EF4-FFF2-40B4-BE49-F238E27FC236}">
                <a16:creationId xmlns:a16="http://schemas.microsoft.com/office/drawing/2014/main" id="{E34CE25F-C151-40FC-872B-FAE362485F4B}"/>
              </a:ext>
            </a:extLst>
          </p:cNvPr>
          <p:cNvPicPr>
            <a:picLocks noChangeAspect="1"/>
          </p:cNvPicPr>
          <p:nvPr/>
        </p:nvPicPr>
        <p:blipFill>
          <a:blip r:embed="rId3"/>
          <a:stretch>
            <a:fillRect/>
          </a:stretch>
        </p:blipFill>
        <p:spPr>
          <a:xfrm>
            <a:off x="37449" y="1219200"/>
            <a:ext cx="3922679" cy="4265057"/>
          </a:xfrm>
          <a:prstGeom prst="rect">
            <a:avLst/>
          </a:prstGeom>
        </p:spPr>
      </p:pic>
      <p:pic>
        <p:nvPicPr>
          <p:cNvPr id="10" name="Picture 9">
            <a:extLst>
              <a:ext uri="{FF2B5EF4-FFF2-40B4-BE49-F238E27FC236}">
                <a16:creationId xmlns:a16="http://schemas.microsoft.com/office/drawing/2014/main" id="{E662B267-4123-41F0-85F1-82B0F348C213}"/>
              </a:ext>
            </a:extLst>
          </p:cNvPr>
          <p:cNvPicPr>
            <a:picLocks noChangeAspect="1"/>
          </p:cNvPicPr>
          <p:nvPr/>
        </p:nvPicPr>
        <p:blipFill rotWithShape="1">
          <a:blip r:embed="rId4"/>
          <a:srcRect l="1575" r="13333"/>
          <a:stretch/>
        </p:blipFill>
        <p:spPr>
          <a:xfrm>
            <a:off x="4024367" y="1219200"/>
            <a:ext cx="5119633" cy="4249782"/>
          </a:xfrm>
          <a:prstGeom prst="rect">
            <a:avLst/>
          </a:prstGeom>
        </p:spPr>
      </p:pic>
    </p:spTree>
    <p:extLst>
      <p:ext uri="{BB962C8B-B14F-4D97-AF65-F5344CB8AC3E}">
        <p14:creationId xmlns:p14="http://schemas.microsoft.com/office/powerpoint/2010/main" val="203167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important notes</a:t>
            </a:r>
          </a:p>
        </p:txBody>
      </p:sp>
      <p:sp>
        <p:nvSpPr>
          <p:cNvPr id="5" name="Subtitle 4"/>
          <p:cNvSpPr>
            <a:spLocks noGrp="1"/>
          </p:cNvSpPr>
          <p:nvPr>
            <p:ph idx="4294967295"/>
          </p:nvPr>
        </p:nvSpPr>
        <p:spPr>
          <a:xfrm>
            <a:off x="685800" y="2286000"/>
            <a:ext cx="7772400" cy="3429000"/>
          </a:xfrm>
        </p:spPr>
        <p:txBody>
          <a:bodyPr/>
          <a:lstStyle/>
          <a:p>
            <a:r>
              <a:rPr lang="en-US" dirty="0">
                <a:solidFill>
                  <a:schemeClr val="tx1"/>
                </a:solidFill>
              </a:rPr>
              <a:t>Graphs should be legible for </a:t>
            </a:r>
            <a:r>
              <a:rPr lang="en-US" u="sng" dirty="0">
                <a:solidFill>
                  <a:schemeClr val="tx1"/>
                </a:solidFill>
              </a:rPr>
              <a:t>color-blind</a:t>
            </a:r>
            <a:r>
              <a:rPr lang="en-US" dirty="0">
                <a:solidFill>
                  <a:schemeClr val="tx1"/>
                </a:solidFill>
              </a:rPr>
              <a:t> folks and with a </a:t>
            </a:r>
            <a:r>
              <a:rPr lang="en-US" u="sng" dirty="0">
                <a:solidFill>
                  <a:schemeClr val="tx1"/>
                </a:solidFill>
              </a:rPr>
              <a:t>grayscale </a:t>
            </a:r>
            <a:r>
              <a:rPr lang="en-US" dirty="0">
                <a:solidFill>
                  <a:schemeClr val="tx1"/>
                </a:solidFill>
              </a:rPr>
              <a:t>printer</a:t>
            </a:r>
          </a:p>
          <a:p>
            <a:pPr lvl="1"/>
            <a:r>
              <a:rPr lang="en-US" dirty="0">
                <a:solidFill>
                  <a:schemeClr val="tx1"/>
                </a:solidFill>
                <a:hlinkClick r:id="rId2"/>
              </a:rPr>
              <a:t>https://colorbrewer2.org/#type=qualitative&amp;scheme=Dark2&amp;n=3</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0156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in practice </a:t>
            </a:r>
            <a:r>
              <a:rPr lang="en-US" sz="1800" b="0" i="1" dirty="0"/>
              <a:t>(Berkouwer &amp; Dean; AER, 2022)</a:t>
            </a:r>
            <a:br>
              <a:rPr lang="en-US" dirty="0"/>
            </a:br>
            <a:br>
              <a:rPr lang="en-US" dirty="0"/>
            </a:br>
            <a:endParaRPr lang="en-US" dirty="0"/>
          </a:p>
        </p:txBody>
      </p:sp>
      <p:sp>
        <p:nvSpPr>
          <p:cNvPr id="20" name="Content Placeholder 3">
            <a:extLst>
              <a:ext uri="{FF2B5EF4-FFF2-40B4-BE49-F238E27FC236}">
                <a16:creationId xmlns:a16="http://schemas.microsoft.com/office/drawing/2014/main" id="{5BC264B0-4476-4252-BA62-D3BF4519DAA6}"/>
              </a:ext>
            </a:extLst>
          </p:cNvPr>
          <p:cNvSpPr>
            <a:spLocks noGrp="1"/>
          </p:cNvSpPr>
          <p:nvPr>
            <p:ph sz="quarter" idx="13"/>
          </p:nvPr>
        </p:nvSpPr>
        <p:spPr>
          <a:xfrm>
            <a:off x="5181600" y="1981200"/>
            <a:ext cx="3867324" cy="3192721"/>
          </a:xfrm>
        </p:spPr>
        <p:txBody>
          <a:bodyPr/>
          <a:lstStyle/>
          <a:p>
            <a:pPr>
              <a:lnSpc>
                <a:spcPct val="100000"/>
              </a:lnSpc>
            </a:pPr>
            <a:r>
              <a:rPr lang="en-US" sz="1800" dirty="0"/>
              <a:t>1 key take-away: </a:t>
            </a:r>
            <a:r>
              <a:rPr lang="en-US" sz="1800" b="1" u="sng" dirty="0"/>
              <a:t>“after main visit, spending dropped for adopters”</a:t>
            </a:r>
          </a:p>
          <a:p>
            <a:pPr>
              <a:lnSpc>
                <a:spcPct val="100000"/>
              </a:lnSpc>
            </a:pPr>
            <a:r>
              <a:rPr lang="en-US" sz="1800" dirty="0"/>
              <a:t>1 key point in time: </a:t>
            </a:r>
          </a:p>
          <a:p>
            <a:pPr lvl="1">
              <a:lnSpc>
                <a:spcPct val="100000"/>
              </a:lnSpc>
            </a:pPr>
            <a:r>
              <a:rPr lang="en-US" sz="1600" dirty="0"/>
              <a:t>‘Main visit’</a:t>
            </a:r>
          </a:p>
          <a:p>
            <a:pPr>
              <a:lnSpc>
                <a:spcPct val="100000"/>
              </a:lnSpc>
            </a:pPr>
            <a:r>
              <a:rPr lang="en-US" sz="1800" dirty="0"/>
              <a:t>2 key groups: </a:t>
            </a:r>
          </a:p>
          <a:p>
            <a:pPr lvl="1">
              <a:lnSpc>
                <a:spcPct val="100000"/>
              </a:lnSpc>
            </a:pPr>
            <a:r>
              <a:rPr lang="en-US" sz="1600" dirty="0"/>
              <a:t>Adopters</a:t>
            </a:r>
          </a:p>
          <a:p>
            <a:pPr lvl="1">
              <a:lnSpc>
                <a:spcPct val="100000"/>
              </a:lnSpc>
            </a:pPr>
            <a:r>
              <a:rPr lang="en-US" sz="1600" dirty="0"/>
              <a:t>Non-adopters </a:t>
            </a:r>
          </a:p>
          <a:p>
            <a:pPr>
              <a:lnSpc>
                <a:spcPct val="100000"/>
              </a:lnSpc>
            </a:pPr>
            <a:r>
              <a:rPr lang="en-US" sz="1800" dirty="0"/>
              <a:t>3 key components: </a:t>
            </a:r>
          </a:p>
          <a:p>
            <a:pPr lvl="1">
              <a:lnSpc>
                <a:spcPct val="100000"/>
              </a:lnSpc>
            </a:pPr>
            <a:r>
              <a:rPr lang="en-US" sz="1600" dirty="0"/>
              <a:t>Means (by day + adoption)</a:t>
            </a:r>
          </a:p>
          <a:p>
            <a:pPr lvl="1">
              <a:lnSpc>
                <a:spcPct val="100000"/>
              </a:lnSpc>
            </a:pPr>
            <a:r>
              <a:rPr lang="en-US" sz="1600" dirty="0"/>
              <a:t>Confidence Intervals</a:t>
            </a:r>
          </a:p>
          <a:p>
            <a:pPr lvl="1">
              <a:lnSpc>
                <a:spcPct val="100000"/>
              </a:lnSpc>
            </a:pPr>
            <a:r>
              <a:rPr lang="en-US" sz="1600" dirty="0"/>
              <a:t>Lines of best fit</a:t>
            </a:r>
          </a:p>
        </p:txBody>
      </p:sp>
      <p:pic>
        <p:nvPicPr>
          <p:cNvPr id="5" name="Picture 4">
            <a:extLst>
              <a:ext uri="{FF2B5EF4-FFF2-40B4-BE49-F238E27FC236}">
                <a16:creationId xmlns:a16="http://schemas.microsoft.com/office/drawing/2014/main" id="{99CD053E-6CA1-F5C0-4CD5-828763C47DEB}"/>
              </a:ext>
            </a:extLst>
          </p:cNvPr>
          <p:cNvPicPr>
            <a:picLocks noChangeAspect="1"/>
          </p:cNvPicPr>
          <p:nvPr/>
        </p:nvPicPr>
        <p:blipFill rotWithShape="1">
          <a:blip r:embed="rId2"/>
          <a:srcRect l="18409" r="16667" b="25164"/>
          <a:stretch/>
        </p:blipFill>
        <p:spPr>
          <a:xfrm>
            <a:off x="76200" y="1469414"/>
            <a:ext cx="5105400" cy="3861538"/>
          </a:xfrm>
          <a:prstGeom prst="rect">
            <a:avLst/>
          </a:prstGeom>
        </p:spPr>
      </p:pic>
    </p:spTree>
    <p:extLst>
      <p:ext uri="{BB962C8B-B14F-4D97-AF65-F5344CB8AC3E}">
        <p14:creationId xmlns:p14="http://schemas.microsoft.com/office/powerpoint/2010/main" val="288511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352"/>
            <a:ext cx="9144000" cy="762000"/>
          </a:xfrm>
        </p:spPr>
        <p:txBody>
          <a:bodyPr/>
          <a:lstStyle/>
          <a:p>
            <a:pPr algn="ctr"/>
            <a:r>
              <a:rPr lang="en-US" dirty="0"/>
              <a:t>Footnotes convey crucial information about variables</a:t>
            </a:r>
            <a:br>
              <a:rPr lang="en-US" dirty="0"/>
            </a:br>
            <a:endParaRPr lang="en-US" dirty="0"/>
          </a:p>
        </p:txBody>
      </p:sp>
      <p:pic>
        <p:nvPicPr>
          <p:cNvPr id="7" name="Picture 6">
            <a:extLst>
              <a:ext uri="{FF2B5EF4-FFF2-40B4-BE49-F238E27FC236}">
                <a16:creationId xmlns:a16="http://schemas.microsoft.com/office/drawing/2014/main" id="{37362294-B974-9C32-4256-2DEFC110C843}"/>
              </a:ext>
            </a:extLst>
          </p:cNvPr>
          <p:cNvPicPr>
            <a:picLocks noChangeAspect="1"/>
          </p:cNvPicPr>
          <p:nvPr/>
        </p:nvPicPr>
        <p:blipFill>
          <a:blip r:embed="rId2"/>
          <a:stretch>
            <a:fillRect/>
          </a:stretch>
        </p:blipFill>
        <p:spPr>
          <a:xfrm>
            <a:off x="0" y="629316"/>
            <a:ext cx="9027873" cy="5923884"/>
          </a:xfrm>
          <a:prstGeom prst="rect">
            <a:avLst/>
          </a:prstGeom>
        </p:spPr>
      </p:pic>
      <p:sp>
        <p:nvSpPr>
          <p:cNvPr id="8" name="Rectangle 7">
            <a:extLst>
              <a:ext uri="{FF2B5EF4-FFF2-40B4-BE49-F238E27FC236}">
                <a16:creationId xmlns:a16="http://schemas.microsoft.com/office/drawing/2014/main" id="{661DD42E-5D30-F795-477A-F0FEB5F9B5B1}"/>
              </a:ext>
            </a:extLst>
          </p:cNvPr>
          <p:cNvSpPr/>
          <p:nvPr/>
        </p:nvSpPr>
        <p:spPr>
          <a:xfrm>
            <a:off x="76200" y="5529945"/>
            <a:ext cx="8991600" cy="990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4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your PI / other pre-docs for code)</a:t>
            </a:r>
            <a:br>
              <a:rPr lang="en-US" dirty="0"/>
            </a:br>
            <a:endParaRPr lang="en-US" dirty="0"/>
          </a:p>
        </p:txBody>
      </p:sp>
      <p:grpSp>
        <p:nvGrpSpPr>
          <p:cNvPr id="6" name="Group 5">
            <a:extLst>
              <a:ext uri="{FF2B5EF4-FFF2-40B4-BE49-F238E27FC236}">
                <a16:creationId xmlns:a16="http://schemas.microsoft.com/office/drawing/2014/main" id="{D37F7EF1-2720-945B-583F-02CD1680F743}"/>
              </a:ext>
            </a:extLst>
          </p:cNvPr>
          <p:cNvGrpSpPr/>
          <p:nvPr/>
        </p:nvGrpSpPr>
        <p:grpSpPr>
          <a:xfrm>
            <a:off x="152400" y="3962400"/>
            <a:ext cx="9028651" cy="2185214"/>
            <a:chOff x="39148" y="4520386"/>
            <a:chExt cx="9028651" cy="2185214"/>
          </a:xfrm>
        </p:grpSpPr>
        <p:sp>
          <p:nvSpPr>
            <p:cNvPr id="13" name="TextBox 12">
              <a:extLst>
                <a:ext uri="{FF2B5EF4-FFF2-40B4-BE49-F238E27FC236}">
                  <a16:creationId xmlns:a16="http://schemas.microsoft.com/office/drawing/2014/main" id="{B4BC412B-8D5D-4023-8420-7F0AF4E8AC27}"/>
                </a:ext>
              </a:extLst>
            </p:cNvPr>
            <p:cNvSpPr txBox="1"/>
            <p:nvPr/>
          </p:nvSpPr>
          <p:spPr>
            <a:xfrm>
              <a:off x="39148" y="4520386"/>
              <a:ext cx="9028651" cy="2185214"/>
            </a:xfrm>
            <a:prstGeom prst="rect">
              <a:avLst/>
            </a:prstGeom>
            <a:noFill/>
          </p:spPr>
          <p:txBody>
            <a:bodyPr wrap="square" rtlCol="0">
              <a:spAutoFit/>
            </a:bodyPr>
            <a:lstStyle/>
            <a:p>
              <a:r>
                <a:rPr lang="en-US" sz="800" dirty="0" err="1">
                  <a:latin typeface="Courier New" panose="02070309020205020404" pitchFamily="49" charset="0"/>
                  <a:cs typeface="Courier New" panose="02070309020205020404" pitchFamily="49" charset="0"/>
                </a:rPr>
                <a:t>twoway</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lfit</a:t>
              </a:r>
              <a:r>
                <a:rPr lang="en-US" sz="800" dirty="0">
                  <a:latin typeface="Courier New" panose="02070309020205020404" pitchFamily="49" charset="0"/>
                  <a:cs typeface="Courier New" panose="02070309020205020404" pitchFamily="49" charset="0"/>
                </a:rPr>
                <a:t>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==0 &amp; CsinceV2&lt;=0,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(gs10) connect(l))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lfit</a:t>
              </a:r>
              <a:r>
                <a:rPr lang="en-US" sz="800" dirty="0">
                  <a:latin typeface="Courier New" panose="02070309020205020404" pitchFamily="49" charset="0"/>
                  <a:cs typeface="Courier New" panose="02070309020205020404" pitchFamily="49" charset="0"/>
                </a:rPr>
                <a:t>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==0 &amp; CsinceV2&gt; 1 ,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(gs10) connect(l))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lfit</a:t>
              </a:r>
              <a:r>
                <a:rPr lang="en-US" sz="800" dirty="0">
                  <a:latin typeface="Courier New" panose="02070309020205020404" pitchFamily="49" charset="0"/>
                  <a:cs typeface="Courier New" panose="02070309020205020404" pitchFamily="49" charset="0"/>
                </a:rPr>
                <a:t>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==1 &amp; CsinceV2&lt;=0,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*0.5) connect(l))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lfit</a:t>
              </a:r>
              <a:r>
                <a:rPr lang="en-US" sz="800" dirty="0">
                  <a:latin typeface="Courier New" panose="02070309020205020404" pitchFamily="49" charset="0"/>
                  <a:cs typeface="Courier New" panose="02070309020205020404" pitchFamily="49" charset="0"/>
                </a:rPr>
                <a:t>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==1 &amp; CsinceV2&gt; 1 ,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*0.5) connect(l))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rcap</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ub</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lb</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Csince</a:t>
              </a:r>
              <a:r>
                <a:rPr lang="en-US" sz="800" dirty="0">
                  <a:latin typeface="Courier New" panose="02070309020205020404" pitchFamily="49" charset="0"/>
                  <a:cs typeface="Courier New" panose="02070309020205020404" pitchFamily="49" charset="0"/>
                </a:rPr>
                <a:t>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==1, </a:t>
              </a:r>
              <a:r>
                <a:rPr lang="en-US" sz="800" dirty="0" err="1">
                  <a:latin typeface="Courier New" panose="02070309020205020404" pitchFamily="49" charset="0"/>
                  <a:cs typeface="Courier New" panose="02070309020205020404" pitchFamily="49" charset="0"/>
                </a:rPr>
                <a:t>mcolor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rcap</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ub</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lb</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Csince</a:t>
              </a:r>
              <a:r>
                <a:rPr lang="en-US" sz="800" dirty="0">
                  <a:latin typeface="Courier New" panose="02070309020205020404" pitchFamily="49" charset="0"/>
                  <a:cs typeface="Courier New" panose="02070309020205020404" pitchFamily="49" charset="0"/>
                </a:rPr>
                <a:t>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==0, </a:t>
              </a:r>
              <a:r>
                <a:rPr lang="en-US" sz="800" dirty="0" err="1">
                  <a:latin typeface="Courier New" panose="02070309020205020404" pitchFamily="49" charset="0"/>
                  <a:cs typeface="Courier New" panose="02070309020205020404" pitchFamily="49" charset="0"/>
                </a:rPr>
                <a:t>mcolor</a:t>
              </a:r>
              <a:r>
                <a:rPr lang="en-US" sz="800" dirty="0">
                  <a:latin typeface="Courier New" panose="02070309020205020404" pitchFamily="49" charset="0"/>
                  <a:cs typeface="Courier New" panose="02070309020205020404" pitchFamily="49" charset="0"/>
                </a:rPr>
                <a:t>(gs6 gs6)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(gs6 gs6)) ///					(scatter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==1, </a:t>
              </a:r>
              <a:r>
                <a:rPr lang="en-US" sz="800" dirty="0" err="1">
                  <a:latin typeface="Courier New" panose="02070309020205020404" pitchFamily="49" charset="0"/>
                  <a:cs typeface="Courier New" panose="02070309020205020404" pitchFamily="49" charset="0"/>
                </a:rPr>
                <a:t>mcolor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msymbol</a:t>
              </a:r>
              <a:r>
                <a:rPr lang="en-US" sz="800" dirty="0">
                  <a:latin typeface="Courier New" panose="02070309020205020404" pitchFamily="49" charset="0"/>
                  <a:cs typeface="Courier New" panose="02070309020205020404" pitchFamily="49" charset="0"/>
                </a:rPr>
                <a:t>(S)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lpattern</a:t>
              </a:r>
              <a:r>
                <a:rPr lang="en-US" sz="800" dirty="0">
                  <a:latin typeface="Courier New" panose="02070309020205020404" pitchFamily="49" charset="0"/>
                  <a:cs typeface="Courier New" panose="02070309020205020404" pitchFamily="49" charset="0"/>
                </a:rPr>
                <a:t>(dash) connect(none)) ///		(scatter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==0, </a:t>
              </a:r>
              <a:r>
                <a:rPr lang="en-US" sz="800" dirty="0" err="1">
                  <a:latin typeface="Courier New" panose="02070309020205020404" pitchFamily="49" charset="0"/>
                  <a:cs typeface="Courier New" panose="02070309020205020404" pitchFamily="49" charset="0"/>
                </a:rPr>
                <a:t>mcolor</a:t>
              </a:r>
              <a:r>
                <a:rPr lang="en-US" sz="800" dirty="0">
                  <a:latin typeface="Courier New" panose="02070309020205020404" pitchFamily="49" charset="0"/>
                  <a:cs typeface="Courier New" panose="02070309020205020404" pitchFamily="49" charset="0"/>
                </a:rPr>
                <a:t>(gs6) </a:t>
              </a:r>
              <a:r>
                <a:rPr lang="en-US" sz="800" dirty="0" err="1">
                  <a:latin typeface="Courier New" panose="02070309020205020404" pitchFamily="49" charset="0"/>
                  <a:cs typeface="Courier New" panose="02070309020205020404" pitchFamily="49" charset="0"/>
                </a:rPr>
                <a:t>msymbol</a:t>
              </a:r>
              <a:r>
                <a:rPr lang="en-US" sz="800" dirty="0">
                  <a:latin typeface="Courier New" panose="02070309020205020404" pitchFamily="49" charset="0"/>
                  <a:cs typeface="Courier New" panose="02070309020205020404" pitchFamily="49" charset="0"/>
                </a:rPr>
                <a:t>(T)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(gs6) </a:t>
              </a:r>
              <a:r>
                <a:rPr lang="en-US" sz="800" dirty="0" err="1">
                  <a:latin typeface="Courier New" panose="02070309020205020404" pitchFamily="49" charset="0"/>
                  <a:cs typeface="Courier New" panose="02070309020205020404" pitchFamily="49" charset="0"/>
                </a:rPr>
                <a:t>lpattern</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shortdash</a:t>
              </a:r>
              <a:r>
                <a:rPr lang="en-US" sz="800" dirty="0">
                  <a:latin typeface="Courier New" panose="02070309020205020404" pitchFamily="49" charset="0"/>
                  <a:cs typeface="Courier New" panose="02070309020205020404" pitchFamily="49" charset="0"/>
                </a:rPr>
                <a:t>) connect(none)), ///	</a:t>
              </a:r>
            </a:p>
            <a:p>
              <a:r>
                <a:rPr lang="en-US" sz="800" dirty="0">
                  <a:latin typeface="Courier New" panose="02070309020205020404" pitchFamily="49" charset="0"/>
                  <a:cs typeface="Courier New" panose="02070309020205020404" pitchFamily="49" charset="0"/>
                </a:rPr>
                <a:t>	`white' scale(1.5) ///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xline</a:t>
              </a:r>
              <a:r>
                <a:rPr lang="en-US" sz="800" dirty="0">
                  <a:latin typeface="Courier New" panose="02070309020205020404" pitchFamily="49" charset="0"/>
                  <a:cs typeface="Courier New" panose="02070309020205020404" pitchFamily="49" charset="0"/>
                </a:rPr>
                <a:t>(0,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midblue</a:t>
              </a:r>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xsize</a:t>
              </a:r>
              <a:r>
                <a:rPr lang="en-US" sz="800" dirty="0">
                  <a:latin typeface="Courier New" panose="02070309020205020404" pitchFamily="49" charset="0"/>
                  <a:cs typeface="Courier New" panose="02070309020205020404" pitchFamily="49" charset="0"/>
                </a:rPr>
                <a:t>(2.5) </a:t>
              </a:r>
              <a:r>
                <a:rPr lang="en-US" sz="800" dirty="0" err="1">
                  <a:latin typeface="Courier New" panose="02070309020205020404" pitchFamily="49" charset="0"/>
                  <a:cs typeface="Courier New" panose="02070309020205020404" pitchFamily="49" charset="0"/>
                </a:rPr>
                <a:t>ysize</a:t>
              </a:r>
              <a:r>
                <a:rPr lang="en-US" sz="800" dirty="0">
                  <a:latin typeface="Courier New" panose="02070309020205020404" pitchFamily="49" charset="0"/>
                  <a:cs typeface="Courier New" panose="02070309020205020404" pitchFamily="49" charset="0"/>
                </a:rPr>
                <a:t>(1.2)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yscale</a:t>
              </a:r>
              <a:r>
                <a:rPr lang="en-US" sz="800" dirty="0">
                  <a:latin typeface="Courier New" panose="02070309020205020404" pitchFamily="49" charset="0"/>
                  <a:cs typeface="Courier New" panose="02070309020205020404" pitchFamily="49" charset="0"/>
                </a:rPr>
                <a:t>(range(0 `l')) ///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ylabel</a:t>
              </a:r>
              <a:r>
                <a:rPr lang="en-US" sz="800" dirty="0">
                  <a:latin typeface="Courier New" panose="02070309020205020404" pitchFamily="49" charset="0"/>
                  <a:cs typeface="Courier New" panose="02070309020205020404" pitchFamily="49" charset="0"/>
                </a:rPr>
                <a:t>(#10, </a:t>
              </a:r>
              <a:r>
                <a:rPr lang="en-US" sz="800" dirty="0" err="1">
                  <a:latin typeface="Courier New" panose="02070309020205020404" pitchFamily="49" charset="0"/>
                  <a:cs typeface="Courier New" panose="02070309020205020404" pitchFamily="49" charset="0"/>
                </a:rPr>
                <a:t>nogrid</a:t>
              </a:r>
              <a:r>
                <a:rPr lang="en-US" sz="800" dirty="0">
                  <a:latin typeface="Courier New" panose="02070309020205020404" pitchFamily="49" charset="0"/>
                  <a:cs typeface="Courier New" panose="02070309020205020404" pitchFamily="49" charset="0"/>
                </a:rPr>
                <a:t> angle(0)) </a:t>
              </a:r>
              <a:r>
                <a:rPr lang="en-US" sz="800" dirty="0" err="1">
                  <a:latin typeface="Courier New" panose="02070309020205020404" pitchFamily="49" charset="0"/>
                  <a:cs typeface="Courier New" panose="02070309020205020404" pitchFamily="49" charset="0"/>
                </a:rPr>
                <a:t>xlabel</a:t>
              </a:r>
              <a:r>
                <a:rPr lang="en-US" sz="800" dirty="0">
                  <a:latin typeface="Courier New" panose="02070309020205020404" pitchFamily="49" charset="0"/>
                  <a:cs typeface="Courier New" panose="02070309020205020404" pitchFamily="49" charset="0"/>
                </a:rPr>
                <a:t>(-21(7)64, angle(0))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ytitle</a:t>
              </a:r>
              <a:r>
                <a:rPr lang="en-US" sz="800" dirty="0">
                  <a:latin typeface="Courier New" panose="02070309020205020404" pitchFamily="49" charset="0"/>
                  <a:cs typeface="Courier New" panose="02070309020205020404" pitchFamily="49" charset="0"/>
                </a:rPr>
                <a:t>("Weekly charcoal spending (`c')")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xtitle</a:t>
              </a:r>
              <a:r>
                <a:rPr lang="en-US" sz="800" dirty="0">
                  <a:latin typeface="Courier New" panose="02070309020205020404" pitchFamily="49" charset="0"/>
                  <a:cs typeface="Courier New" panose="02070309020205020404" pitchFamily="49" charset="0"/>
                </a:rPr>
                <a:t>("Days since main visit") ///					</a:t>
              </a:r>
            </a:p>
            <a:p>
              <a:r>
                <a:rPr lang="en-US" sz="800" dirty="0">
                  <a:latin typeface="Courier New" panose="02070309020205020404" pitchFamily="49" charset="0"/>
                  <a:cs typeface="Courier New" panose="02070309020205020404" pitchFamily="49" charset="0"/>
                </a:rPr>
                <a:t>	legend(cols(1) pos(3) label(8 "Did not adopt") label(7 "Adopted stove") label(6 "95% CI") order(7 8 6) region(</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(white)) )	</a:t>
              </a:r>
            </a:p>
          </p:txBody>
        </p:sp>
        <p:sp>
          <p:nvSpPr>
            <p:cNvPr id="16" name="Rectangle 15">
              <a:extLst>
                <a:ext uri="{FF2B5EF4-FFF2-40B4-BE49-F238E27FC236}">
                  <a16:creationId xmlns:a16="http://schemas.microsoft.com/office/drawing/2014/main" id="{6521B040-EE51-4AD5-A98B-7B504CACB923}"/>
                </a:ext>
              </a:extLst>
            </p:cNvPr>
            <p:cNvSpPr/>
            <p:nvPr/>
          </p:nvSpPr>
          <p:spPr>
            <a:xfrm>
              <a:off x="982211" y="4545553"/>
              <a:ext cx="389389" cy="2721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0EE0A27-C6AC-45C2-BD90-1EAF0BA42B7E}"/>
                </a:ext>
              </a:extLst>
            </p:cNvPr>
            <p:cNvSpPr/>
            <p:nvPr/>
          </p:nvSpPr>
          <p:spPr>
            <a:xfrm>
              <a:off x="990600" y="5644751"/>
              <a:ext cx="1828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FB23B15-B422-4104-8288-96B5EABEEB19}"/>
                </a:ext>
              </a:extLst>
            </p:cNvPr>
            <p:cNvSpPr/>
            <p:nvPr/>
          </p:nvSpPr>
          <p:spPr>
            <a:xfrm>
              <a:off x="983609" y="5033753"/>
              <a:ext cx="778079" cy="2449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B884AB1-A903-4210-87AA-409B2931DB64}"/>
                </a:ext>
              </a:extLst>
            </p:cNvPr>
            <p:cNvSpPr/>
            <p:nvPr/>
          </p:nvSpPr>
          <p:spPr>
            <a:xfrm>
              <a:off x="990600" y="5278700"/>
              <a:ext cx="586530" cy="260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AED8810-83F5-4489-BD02-B3A9B729D7A1}"/>
                </a:ext>
              </a:extLst>
            </p:cNvPr>
            <p:cNvSpPr/>
            <p:nvPr/>
          </p:nvSpPr>
          <p:spPr>
            <a:xfrm>
              <a:off x="990600" y="6018341"/>
              <a:ext cx="1752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91EF58-850E-4A36-BAD7-3C3CE9FBC36C}"/>
                </a:ext>
              </a:extLst>
            </p:cNvPr>
            <p:cNvSpPr/>
            <p:nvPr/>
          </p:nvSpPr>
          <p:spPr>
            <a:xfrm>
              <a:off x="2232869" y="4557245"/>
              <a:ext cx="820723" cy="50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8B4A3F9-2BAD-44E9-B840-EAEC038FC2C2}"/>
                </a:ext>
              </a:extLst>
            </p:cNvPr>
            <p:cNvSpPr/>
            <p:nvPr/>
          </p:nvSpPr>
          <p:spPr>
            <a:xfrm>
              <a:off x="3973583" y="4565850"/>
              <a:ext cx="1303092" cy="50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99CD053E-6CA1-F5C0-4CD5-828763C47DEB}"/>
              </a:ext>
            </a:extLst>
          </p:cNvPr>
          <p:cNvPicPr>
            <a:picLocks noChangeAspect="1"/>
          </p:cNvPicPr>
          <p:nvPr/>
        </p:nvPicPr>
        <p:blipFill rotWithShape="1">
          <a:blip r:embed="rId2"/>
          <a:srcRect l="18409" r="16667" b="25164"/>
          <a:stretch/>
        </p:blipFill>
        <p:spPr>
          <a:xfrm>
            <a:off x="1933575" y="642748"/>
            <a:ext cx="4314825" cy="3263576"/>
          </a:xfrm>
          <a:prstGeom prst="rect">
            <a:avLst/>
          </a:prstGeom>
        </p:spPr>
      </p:pic>
    </p:spTree>
    <p:extLst>
      <p:ext uri="{BB962C8B-B14F-4D97-AF65-F5344CB8AC3E}">
        <p14:creationId xmlns:p14="http://schemas.microsoft.com/office/powerpoint/2010/main" val="2875113036"/>
      </p:ext>
    </p:extLst>
  </p:cSld>
  <p:clrMapOvr>
    <a:masterClrMapping/>
  </p:clrMapOvr>
</p:sld>
</file>

<file path=ppt/theme/theme1.xml><?xml version="1.0" encoding="utf-8"?>
<a:theme xmlns:a="http://schemas.openxmlformats.org/drawingml/2006/main" name="knowledge_master1-3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1462</TotalTime>
  <Words>1730</Words>
  <Application>Microsoft Office PowerPoint</Application>
  <PresentationFormat>On-screen Show (4:3)</PresentationFormat>
  <Paragraphs>213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Courier New</vt:lpstr>
      <vt:lpstr>Garamond</vt:lpstr>
      <vt:lpstr>Helvetica</vt:lpstr>
      <vt:lpstr>knowledge_master1-3_theme</vt:lpstr>
      <vt:lpstr>Data Visualization &amp; Latex </vt:lpstr>
      <vt:lpstr>Communicating research</vt:lpstr>
      <vt:lpstr>Today</vt:lpstr>
      <vt:lpstr>What should a histogram convey?</vt:lpstr>
      <vt:lpstr>Label lines with quick legibility in mind</vt:lpstr>
      <vt:lpstr>Other important notes</vt:lpstr>
      <vt:lpstr>Coding in practice (Berkouwer &amp; Dean; AER, 2022)  </vt:lpstr>
      <vt:lpstr>Footnotes convey crucial information about variables </vt:lpstr>
      <vt:lpstr>(Ask your PI / other pre-docs for code) </vt:lpstr>
      <vt:lpstr>Label lines with quick legibility in mind</vt:lpstr>
      <vt:lpstr>Tikz for graphs (Latex)</vt:lpstr>
      <vt:lpstr>Tikz for graphs (Latex)</vt:lpstr>
      <vt:lpstr>Today</vt:lpstr>
      <vt:lpstr>What should a table convey?</vt:lpstr>
      <vt:lpstr>What should a table convey?</vt:lpstr>
      <vt:lpstr>Today</vt:lpstr>
      <vt:lpstr>Installing LaTeX</vt:lpstr>
      <vt:lpstr>Installing LaTeX</vt:lpstr>
      <vt:lpstr>Calling the graphs &amp; tables you made</vt:lpstr>
      <vt:lpstr>Calling graphs you made (ask your PI / other pre-docs for code)</vt:lpstr>
      <vt:lpstr>PowerPoint Presentation</vt:lpstr>
      <vt:lpstr>Calling tables you made (ask your PI / other pre-docs for code)</vt:lpstr>
      <vt:lpstr>Today</vt:lpstr>
      <vt:lpstr>Organizing your research output</vt:lpstr>
      <vt:lpstr>The research process is revise, revise, revise</vt:lpstr>
      <vt:lpstr>The research process is revise, revise, revise</vt:lpstr>
      <vt:lpstr>The research process is revise, revise, revise</vt:lpstr>
      <vt:lpstr>The research process is revise, revise, revise</vt:lpstr>
      <vt:lpstr>A replication dataset has 5 key folders</vt:lpstr>
      <vt:lpstr>PowerPoint Presentation</vt:lpstr>
    </vt:vector>
  </TitlesOfParts>
  <Company>The Wharton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tranac</dc:creator>
  <cp:lastModifiedBy>Susanna Berkouwer</cp:lastModifiedBy>
  <cp:revision>178</cp:revision>
  <cp:lastPrinted>2012-04-12T19:17:32Z</cp:lastPrinted>
  <dcterms:created xsi:type="dcterms:W3CDTF">2012-04-03T15:29:58Z</dcterms:created>
  <dcterms:modified xsi:type="dcterms:W3CDTF">2023-08-08T13:35:47Z</dcterms:modified>
</cp:coreProperties>
</file>